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63" r:id="rId3"/>
    <p:sldId id="264" r:id="rId4"/>
    <p:sldId id="268" r:id="rId5"/>
    <p:sldId id="267" r:id="rId6"/>
    <p:sldId id="265" r:id="rId7"/>
    <p:sldId id="270" r:id="rId8"/>
    <p:sldId id="266" r:id="rId9"/>
    <p:sldId id="272" r:id="rId10"/>
    <p:sldId id="273" r:id="rId11"/>
    <p:sldId id="274" r:id="rId12"/>
    <p:sldId id="276" r:id="rId13"/>
    <p:sldId id="275" r:id="rId14"/>
    <p:sldId id="277" r:id="rId15"/>
    <p:sldId id="278" r:id="rId16"/>
    <p:sldId id="280" r:id="rId17"/>
    <p:sldId id="286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62626"/>
    <a:srgbClr val="E24A3A"/>
    <a:srgbClr val="F0A29A"/>
    <a:srgbClr val="A62618"/>
    <a:srgbClr val="A55714"/>
    <a:srgbClr val="B31700"/>
    <a:srgbClr val="A068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146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957D5C-0DC2-4FD8-C499-BDF25F001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6A9CA4-C494-4DC8-E82C-FDE975B90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C8B53F-4150-E72A-A4D0-2B4F9E2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FFC2-5D35-4E33-A401-48311742B6DF}" type="datetimeFigureOut">
              <a:rPr lang="es-ES" smtClean="0"/>
              <a:t>19/06/2023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B1297C-2475-170E-DCB1-E8AE4FBAE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5A1144-A8F5-84C5-8287-C6007611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5B05-5518-4951-A73A-060915B4F0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622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E45B5-83B9-6BDA-4B4F-BE897BB6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9ED0868-DDE6-ECCB-E83D-A079223B6A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E2D758-88D1-5031-A065-29363A83E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FFC2-5D35-4E33-A401-48311742B6DF}" type="datetimeFigureOut">
              <a:rPr lang="es-ES" smtClean="0"/>
              <a:t>19/06/2023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EC3A19-2EE9-ECBC-1412-6E4086420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7347CF-3D7B-DFB7-4102-0C9D876BF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5B05-5518-4951-A73A-060915B4F0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3978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145FA86-A58E-DB98-8F6B-1D59F19203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16602C9-2897-8202-300B-1F49E9EC4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03DEDF-2FF8-C207-DBF8-F2482BDAF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FFC2-5D35-4E33-A401-48311742B6DF}" type="datetimeFigureOut">
              <a:rPr lang="es-ES" smtClean="0"/>
              <a:t>19/06/2023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009AB9-1678-EDFE-5517-E08C09312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47C274-0230-8574-CBA9-E90D41677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5B05-5518-4951-A73A-060915B4F0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232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0298BF-3852-32ED-B6E0-6C46625F9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504647-0E54-3164-795A-B06C640C5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BF723F-23F0-3113-370D-538E1E6DB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FFC2-5D35-4E33-A401-48311742B6DF}" type="datetimeFigureOut">
              <a:rPr lang="es-ES" smtClean="0"/>
              <a:t>19/06/2023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7ECC43-5BD5-AF2B-57D4-E209FC8EA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0C0177-11E3-BDF1-4FC0-2CF08F9E8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5B05-5518-4951-A73A-060915B4F0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0362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F69ADC-5016-31EF-8D9E-082073BDF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A45856-F687-0E2B-0558-6FC6F1A06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6493FD-C310-C747-C0FB-B0A64F797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FFC2-5D35-4E33-A401-48311742B6DF}" type="datetimeFigureOut">
              <a:rPr lang="es-ES" smtClean="0"/>
              <a:t>19/06/2023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F9DFC7-0CD0-F363-A4A0-09869A8A3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B7DD13-AA70-D483-8661-417985DE5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5B05-5518-4951-A73A-060915B4F0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4617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AB44D-3B7B-94E1-4678-600937795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88E2EF-A370-2CD0-0901-76A97152E8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0457CEB-C7A3-56B8-7A6C-22884E058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AE5EB4-7584-A627-A9BC-41EC90EA0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FFC2-5D35-4E33-A401-48311742B6DF}" type="datetimeFigureOut">
              <a:rPr lang="es-ES" smtClean="0"/>
              <a:t>19/06/2023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8EF2774-210E-A7F4-2DF0-BC613639E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B909AD9-CAB1-A379-1528-48C1DF8B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5B05-5518-4951-A73A-060915B4F0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982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4B28C-08AD-82E5-042B-9929F3210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0E844F-F354-6973-F787-F6447ED01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52B8280-B9CB-BF92-829E-932F6EDC5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FF5BEA-3A34-794F-56F7-D486B91EC8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C24778F-1356-65EA-8B20-3C0AEF42DF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AB59A95-4EAC-8477-6823-6CBF716C7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FFC2-5D35-4E33-A401-48311742B6DF}" type="datetimeFigureOut">
              <a:rPr lang="es-ES" smtClean="0"/>
              <a:t>19/06/2023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48E2F51-2340-DB69-9BD9-4A848540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DB97F24-AA49-C3BA-16E7-0CC94FD33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5B05-5518-4951-A73A-060915B4F0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6758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698094-2AF7-D5A5-FD01-5A6A626C6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E696751-CEBB-FA13-407E-77958C6C4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FFC2-5D35-4E33-A401-48311742B6DF}" type="datetimeFigureOut">
              <a:rPr lang="es-ES" smtClean="0"/>
              <a:t>19/06/2023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3C92D62-823A-C662-CAF0-C75733DB9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F2A982-C797-AC8D-9B60-5DBE232F7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5B05-5518-4951-A73A-060915B4F0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4785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9E267C-F07B-2260-33BC-B30AA2BD0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FFC2-5D35-4E33-A401-48311742B6DF}" type="datetimeFigureOut">
              <a:rPr lang="es-ES" smtClean="0"/>
              <a:t>19/06/2023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DADBC53-1DBB-9183-475C-8B8E8791B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75CDDA6-5B40-25C3-92BB-2B7D364D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5B05-5518-4951-A73A-060915B4F0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3374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97A89-7413-AEBB-975D-6E5F85B8E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04AB34-2BDE-4A14-3596-0830B5CCC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881699-F132-D14C-3F22-44E3883366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6FCC81-C31E-1EC1-AF45-8E394A9AD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FFC2-5D35-4E33-A401-48311742B6DF}" type="datetimeFigureOut">
              <a:rPr lang="es-ES" smtClean="0"/>
              <a:t>19/06/2023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51E5EBE-BAFF-D8BB-5C5A-049D3ABE3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7CACBB4-E20E-961E-BFC2-86B396842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5B05-5518-4951-A73A-060915B4F0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6627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47FEFF-24E5-767C-C29E-705F1C4F6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C798653-E0C1-5C63-733F-05E55D16BD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740F610-2132-B83B-0881-FCB3B0B6C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AA03E74-DB49-315F-7497-715B2F26D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FFC2-5D35-4E33-A401-48311742B6DF}" type="datetimeFigureOut">
              <a:rPr lang="es-ES" smtClean="0"/>
              <a:t>19/06/2023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F04A9E2-C0F2-EFB6-82F2-2095D3B7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DC45FB-0517-CCC3-D1C4-DEF0801E2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5B05-5518-4951-A73A-060915B4F0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0044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8758304-28FE-860A-ACC2-B334AF4F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8B1622-9783-9A74-AC97-157AF59C0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35B995-5B27-55FE-A6C2-EF6062BFCD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FFFC2-5D35-4E33-A401-48311742B6DF}" type="datetimeFigureOut">
              <a:rPr lang="es-ES" smtClean="0"/>
              <a:t>19/06/2023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40235C-03E9-7ECD-CCFA-2A040B08C6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6BCA62-ECF2-4881-4EC6-DC6A6EF4F0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85B05-5518-4951-A73A-060915B4F0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69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3AB3565-35A3-1F82-2819-02F9FB4E9E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38" t="42129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 de texto 2">
            <a:extLst>
              <a:ext uri="{FF2B5EF4-FFF2-40B4-BE49-F238E27FC236}">
                <a16:creationId xmlns:a16="http://schemas.microsoft.com/office/drawing/2014/main" id="{A00E752D-9B85-3CB6-1E89-7A141C399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084329"/>
            <a:ext cx="12192000" cy="1185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>
            <a:defPPr>
              <a:defRPr lang="es-ES"/>
            </a:defPPr>
            <a:lvl1pPr indent="18034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defRPr sz="9600" b="1">
                <a:ln w="9525" cap="rnd" cmpd="sng" algn="ctr">
                  <a:noFill/>
                  <a:prstDash val="solid"/>
                  <a:bevel/>
                </a:ln>
                <a:gradFill>
                  <a:gsLst>
                    <a:gs pos="0">
                      <a:schemeClr val="tx1"/>
                    </a:gs>
                    <a:gs pos="53000">
                      <a:schemeClr val="bg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>
                  <a:glow>
                    <a:srgbClr val="FFC000"/>
                  </a:glow>
                </a:effectLst>
                <a:latin typeface="Centaur" panose="02030504050205020304" pitchFamily="18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s-ES_tradnl" sz="3600" dirty="0"/>
              <a:t>Ricardo Sánchez Cortés</a:t>
            </a:r>
            <a:endParaRPr lang="es-ES" sz="3600" dirty="0"/>
          </a:p>
        </p:txBody>
      </p:sp>
      <p:sp>
        <p:nvSpPr>
          <p:cNvPr id="4" name="Cuadro de texto 2">
            <a:extLst>
              <a:ext uri="{FF2B5EF4-FFF2-40B4-BE49-F238E27FC236}">
                <a16:creationId xmlns:a16="http://schemas.microsoft.com/office/drawing/2014/main" id="{270DDE49-161C-AEAA-F2EA-93A388BEC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82204"/>
            <a:ext cx="12192000" cy="1185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indent="18034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_tradnl" sz="9600" b="1" dirty="0">
                <a:ln w="9525" cap="rnd" cmpd="sng" algn="ctr">
                  <a:noFill/>
                  <a:prstDash val="solid"/>
                  <a:bevel/>
                </a:ln>
                <a:gradFill>
                  <a:gsLst>
                    <a:gs pos="0">
                      <a:schemeClr val="tx1"/>
                    </a:gs>
                    <a:gs pos="53000">
                      <a:schemeClr val="bg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>
                  <a:glow>
                    <a:srgbClr val="FFC000"/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  <a:ea typeface="Roboto" panose="02000000000000000000" pitchFamily="2" charset="0"/>
                <a:cs typeface="Roboto" panose="02000000000000000000" pitchFamily="2" charset="0"/>
              </a:rPr>
              <a:t>CAVES &amp; ORCS</a:t>
            </a:r>
            <a:endParaRPr lang="es-ES" sz="7200" b="1" dirty="0">
              <a:gradFill>
                <a:gsLst>
                  <a:gs pos="0">
                    <a:schemeClr val="tx1"/>
                  </a:gs>
                  <a:gs pos="53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aur" panose="02030504050205020304" pitchFamily="18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11CE4E81-0AA3-6F4C-4D75-033FE7F16EEC}"/>
              </a:ext>
            </a:extLst>
          </p:cNvPr>
          <p:cNvGrpSpPr/>
          <p:nvPr/>
        </p:nvGrpSpPr>
        <p:grpSpPr>
          <a:xfrm>
            <a:off x="5592956" y="3725143"/>
            <a:ext cx="1006086" cy="990762"/>
            <a:chOff x="5592956" y="3429000"/>
            <a:chExt cx="1006086" cy="990762"/>
          </a:xfrm>
        </p:grpSpPr>
        <p:pic>
          <p:nvPicPr>
            <p:cNvPr id="8" name="Imagen 7" descr="Imagen que contiene naranja, firmar, tabla, alimentos&#10;&#10;Descripción generada automáticamente">
              <a:extLst>
                <a:ext uri="{FF2B5EF4-FFF2-40B4-BE49-F238E27FC236}">
                  <a16:creationId xmlns:a16="http://schemas.microsoft.com/office/drawing/2014/main" id="{6DC4A62E-5845-AF70-B6F0-195D80C36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0932" y="3483890"/>
              <a:ext cx="930135" cy="9280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D5F43CED-4EB3-BB7E-94ED-FEA222FC7A33}"/>
                </a:ext>
              </a:extLst>
            </p:cNvPr>
            <p:cNvSpPr/>
            <p:nvPr/>
          </p:nvSpPr>
          <p:spPr>
            <a:xfrm>
              <a:off x="5592956" y="3429000"/>
              <a:ext cx="1006086" cy="990762"/>
            </a:xfrm>
            <a:custGeom>
              <a:avLst/>
              <a:gdLst>
                <a:gd name="connsiteX0" fmla="*/ 0 w 1006086"/>
                <a:gd name="connsiteY0" fmla="*/ 495381 h 990762"/>
                <a:gd name="connsiteX1" fmla="*/ 503043 w 1006086"/>
                <a:gd name="connsiteY1" fmla="*/ 0 h 990762"/>
                <a:gd name="connsiteX2" fmla="*/ 1006086 w 1006086"/>
                <a:gd name="connsiteY2" fmla="*/ 495381 h 990762"/>
                <a:gd name="connsiteX3" fmla="*/ 503043 w 1006086"/>
                <a:gd name="connsiteY3" fmla="*/ 990762 h 990762"/>
                <a:gd name="connsiteX4" fmla="*/ 0 w 1006086"/>
                <a:gd name="connsiteY4" fmla="*/ 495381 h 99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086" h="990762" extrusionOk="0">
                  <a:moveTo>
                    <a:pt x="0" y="495381"/>
                  </a:moveTo>
                  <a:cubicBezTo>
                    <a:pt x="-5559" y="231543"/>
                    <a:pt x="180697" y="-18386"/>
                    <a:pt x="503043" y="0"/>
                  </a:cubicBezTo>
                  <a:cubicBezTo>
                    <a:pt x="832690" y="-7651"/>
                    <a:pt x="984629" y="260871"/>
                    <a:pt x="1006086" y="495381"/>
                  </a:cubicBezTo>
                  <a:cubicBezTo>
                    <a:pt x="975267" y="779273"/>
                    <a:pt x="740791" y="1038151"/>
                    <a:pt x="503043" y="990762"/>
                  </a:cubicBezTo>
                  <a:cubicBezTo>
                    <a:pt x="238802" y="981973"/>
                    <a:pt x="-40828" y="778337"/>
                    <a:pt x="0" y="495381"/>
                  </a:cubicBezTo>
                  <a:close/>
                </a:path>
              </a:pathLst>
            </a:custGeom>
            <a:noFill/>
            <a:ln w="19050">
              <a:gradFill flip="none" rotWithShape="1">
                <a:gsLst>
                  <a:gs pos="56000">
                    <a:srgbClr val="FF0000"/>
                  </a:gs>
                  <a:gs pos="0">
                    <a:srgbClr val="262626"/>
                  </a:gs>
                  <a:gs pos="100000">
                    <a:schemeClr val="tx1"/>
                  </a:gs>
                </a:gsLst>
                <a:lin ang="16200000" scaled="1"/>
                <a:tileRect/>
              </a:gradFill>
              <a:extLst>
                <a:ext uri="{C807C97D-BFC1-408E-A445-0C87EB9F89A2}">
                  <ask:lineSketchStyleProps xmlns:ask="http://schemas.microsoft.com/office/drawing/2018/sketchyshapes" sd="981765707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648981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E7AE97E-D0FD-4AF2-9FAA-9C13174AAF55}"/>
              </a:ext>
            </a:extLst>
          </p:cNvPr>
          <p:cNvSpPr txBox="1"/>
          <p:nvPr/>
        </p:nvSpPr>
        <p:spPr>
          <a:xfrm>
            <a:off x="1928192" y="2415533"/>
            <a:ext cx="9637485" cy="23674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s-ES"/>
            </a:defPPr>
            <a:lvl1pPr marL="457200" indent="-4572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600" b="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ES" dirty="0"/>
              <a:t>Patrón MVC</a:t>
            </a:r>
          </a:p>
          <a:p>
            <a:r>
              <a:rPr lang="es-ES" dirty="0"/>
              <a:t>Capas</a:t>
            </a:r>
          </a:p>
          <a:p>
            <a:r>
              <a:rPr lang="es-ES" dirty="0"/>
              <a:t>Reparto de las clases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2D8B04F-A5E9-1AA9-67A8-567899AFA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0220" flipH="1">
            <a:off x="488294" y="5113058"/>
            <a:ext cx="1366448" cy="128836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70A1900-15FB-9CA9-379A-6387DB4A468B}"/>
              </a:ext>
            </a:extLst>
          </p:cNvPr>
          <p:cNvSpPr/>
          <p:nvPr/>
        </p:nvSpPr>
        <p:spPr>
          <a:xfrm>
            <a:off x="0" y="266700"/>
            <a:ext cx="12192000" cy="317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4E2B841-6B5A-D5DE-96C2-E416527666C5}"/>
              </a:ext>
            </a:extLst>
          </p:cNvPr>
          <p:cNvSpPr txBox="1"/>
          <p:nvPr/>
        </p:nvSpPr>
        <p:spPr>
          <a:xfrm>
            <a:off x="1" y="178787"/>
            <a:ext cx="7213600" cy="5254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18034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600" dirty="0">
                <a:ln w="9525" cap="rnd" cmpd="sng" algn="ctr">
                  <a:noFill/>
                  <a:prstDash val="solid"/>
                  <a:bevel/>
                </a:ln>
                <a:solidFill>
                  <a:schemeClr val="bg1"/>
                </a:solidFill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PROCESO DE CREACIÓN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8BFD410-8DD8-78F1-F586-0E0D523E5D15}"/>
              </a:ext>
            </a:extLst>
          </p:cNvPr>
          <p:cNvCxnSpPr>
            <a:cxnSpLocks/>
          </p:cNvCxnSpPr>
          <p:nvPr/>
        </p:nvCxnSpPr>
        <p:spPr>
          <a:xfrm>
            <a:off x="11802490" y="178787"/>
            <a:ext cx="389510" cy="0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DA81BB7-BCC5-260A-DD5D-B6127F08DA44}"/>
              </a:ext>
            </a:extLst>
          </p:cNvPr>
          <p:cNvCxnSpPr>
            <a:cxnSpLocks/>
          </p:cNvCxnSpPr>
          <p:nvPr/>
        </p:nvCxnSpPr>
        <p:spPr>
          <a:xfrm>
            <a:off x="220090" y="6617687"/>
            <a:ext cx="389510" cy="0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3D7398CD-288F-8D89-18E9-C3AF2C096FA9}"/>
              </a:ext>
            </a:extLst>
          </p:cNvPr>
          <p:cNvSpPr txBox="1"/>
          <p:nvPr/>
        </p:nvSpPr>
        <p:spPr>
          <a:xfrm>
            <a:off x="926189" y="1412272"/>
            <a:ext cx="8569585" cy="75168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18034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4000" b="1" dirty="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ESTRUCTURA DEL CÓDIGO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A45B929-4AC3-6211-49E5-E4F501E774BE}"/>
              </a:ext>
            </a:extLst>
          </p:cNvPr>
          <p:cNvGrpSpPr/>
          <p:nvPr/>
        </p:nvGrpSpPr>
        <p:grpSpPr>
          <a:xfrm>
            <a:off x="7439024" y="2026237"/>
            <a:ext cx="3708897" cy="4247163"/>
            <a:chOff x="6095999" y="2432049"/>
            <a:chExt cx="3708897" cy="4247163"/>
          </a:xfrm>
        </p:grpSpPr>
        <p:pic>
          <p:nvPicPr>
            <p:cNvPr id="3" name="Imagen 2" descr="Interfaz de usuario gráfica&#10;&#10;Descripción generada automáticamente con confianza media">
              <a:extLst>
                <a:ext uri="{FF2B5EF4-FFF2-40B4-BE49-F238E27FC236}">
                  <a16:creationId xmlns:a16="http://schemas.microsoft.com/office/drawing/2014/main" id="{228194D2-22CC-7243-BAF1-FA19010312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8000"/>
                      </a14:imgEffect>
                      <a14:imgEffect>
                        <a14:brightnessContrast contrast="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6" b="53843"/>
            <a:stretch/>
          </p:blipFill>
          <p:spPr bwMode="auto">
            <a:xfrm>
              <a:off x="6096000" y="2519045"/>
              <a:ext cx="3708896" cy="407225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667E5FA7-BD8C-984E-BDCE-4203885731F2}"/>
                </a:ext>
              </a:extLst>
            </p:cNvPr>
            <p:cNvSpPr/>
            <p:nvPr/>
          </p:nvSpPr>
          <p:spPr>
            <a:xfrm>
              <a:off x="6095999" y="2432049"/>
              <a:ext cx="3629025" cy="4247163"/>
            </a:xfrm>
            <a:custGeom>
              <a:avLst/>
              <a:gdLst>
                <a:gd name="connsiteX0" fmla="*/ 0 w 3629025"/>
                <a:gd name="connsiteY0" fmla="*/ 0 h 4247163"/>
                <a:gd name="connsiteX1" fmla="*/ 677418 w 3629025"/>
                <a:gd name="connsiteY1" fmla="*/ 0 h 4247163"/>
                <a:gd name="connsiteX2" fmla="*/ 1209675 w 3629025"/>
                <a:gd name="connsiteY2" fmla="*/ 0 h 4247163"/>
                <a:gd name="connsiteX3" fmla="*/ 1814513 w 3629025"/>
                <a:gd name="connsiteY3" fmla="*/ 0 h 4247163"/>
                <a:gd name="connsiteX4" fmla="*/ 2383060 w 3629025"/>
                <a:gd name="connsiteY4" fmla="*/ 0 h 4247163"/>
                <a:gd name="connsiteX5" fmla="*/ 2879026 w 3629025"/>
                <a:gd name="connsiteY5" fmla="*/ 0 h 4247163"/>
                <a:gd name="connsiteX6" fmla="*/ 3629025 w 3629025"/>
                <a:gd name="connsiteY6" fmla="*/ 0 h 4247163"/>
                <a:gd name="connsiteX7" fmla="*/ 3629025 w 3629025"/>
                <a:gd name="connsiteY7" fmla="*/ 691681 h 4247163"/>
                <a:gd name="connsiteX8" fmla="*/ 3629025 w 3629025"/>
                <a:gd name="connsiteY8" fmla="*/ 1213475 h 4247163"/>
                <a:gd name="connsiteX9" fmla="*/ 3629025 w 3629025"/>
                <a:gd name="connsiteY9" fmla="*/ 1862684 h 4247163"/>
                <a:gd name="connsiteX10" fmla="*/ 3629025 w 3629025"/>
                <a:gd name="connsiteY10" fmla="*/ 2511894 h 4247163"/>
                <a:gd name="connsiteX11" fmla="*/ 3629025 w 3629025"/>
                <a:gd name="connsiteY11" fmla="*/ 3118631 h 4247163"/>
                <a:gd name="connsiteX12" fmla="*/ 3629025 w 3629025"/>
                <a:gd name="connsiteY12" fmla="*/ 3640425 h 4247163"/>
                <a:gd name="connsiteX13" fmla="*/ 3629025 w 3629025"/>
                <a:gd name="connsiteY13" fmla="*/ 4247163 h 4247163"/>
                <a:gd name="connsiteX14" fmla="*/ 3024188 w 3629025"/>
                <a:gd name="connsiteY14" fmla="*/ 4247163 h 4247163"/>
                <a:gd name="connsiteX15" fmla="*/ 2528221 w 3629025"/>
                <a:gd name="connsiteY15" fmla="*/ 4247163 h 4247163"/>
                <a:gd name="connsiteX16" fmla="*/ 1887093 w 3629025"/>
                <a:gd name="connsiteY16" fmla="*/ 4247163 h 4247163"/>
                <a:gd name="connsiteX17" fmla="*/ 1209675 w 3629025"/>
                <a:gd name="connsiteY17" fmla="*/ 4247163 h 4247163"/>
                <a:gd name="connsiteX18" fmla="*/ 677418 w 3629025"/>
                <a:gd name="connsiteY18" fmla="*/ 4247163 h 4247163"/>
                <a:gd name="connsiteX19" fmla="*/ 0 w 3629025"/>
                <a:gd name="connsiteY19" fmla="*/ 4247163 h 4247163"/>
                <a:gd name="connsiteX20" fmla="*/ 0 w 3629025"/>
                <a:gd name="connsiteY20" fmla="*/ 3555482 h 4247163"/>
                <a:gd name="connsiteX21" fmla="*/ 0 w 3629025"/>
                <a:gd name="connsiteY21" fmla="*/ 3076159 h 4247163"/>
                <a:gd name="connsiteX22" fmla="*/ 0 w 3629025"/>
                <a:gd name="connsiteY22" fmla="*/ 2426950 h 4247163"/>
                <a:gd name="connsiteX23" fmla="*/ 0 w 3629025"/>
                <a:gd name="connsiteY23" fmla="*/ 1862684 h 4247163"/>
                <a:gd name="connsiteX24" fmla="*/ 0 w 3629025"/>
                <a:gd name="connsiteY24" fmla="*/ 1213475 h 4247163"/>
                <a:gd name="connsiteX25" fmla="*/ 0 w 3629025"/>
                <a:gd name="connsiteY25" fmla="*/ 521794 h 4247163"/>
                <a:gd name="connsiteX26" fmla="*/ 0 w 3629025"/>
                <a:gd name="connsiteY26" fmla="*/ 0 h 424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629025" h="4247163" extrusionOk="0">
                  <a:moveTo>
                    <a:pt x="0" y="0"/>
                  </a:moveTo>
                  <a:cubicBezTo>
                    <a:pt x="304690" y="28045"/>
                    <a:pt x="347562" y="-20171"/>
                    <a:pt x="677418" y="0"/>
                  </a:cubicBezTo>
                  <a:cubicBezTo>
                    <a:pt x="1007274" y="20171"/>
                    <a:pt x="1098966" y="-14027"/>
                    <a:pt x="1209675" y="0"/>
                  </a:cubicBezTo>
                  <a:cubicBezTo>
                    <a:pt x="1320384" y="14027"/>
                    <a:pt x="1614199" y="-16137"/>
                    <a:pt x="1814513" y="0"/>
                  </a:cubicBezTo>
                  <a:cubicBezTo>
                    <a:pt x="2014827" y="16137"/>
                    <a:pt x="2258111" y="17091"/>
                    <a:pt x="2383060" y="0"/>
                  </a:cubicBezTo>
                  <a:cubicBezTo>
                    <a:pt x="2508009" y="-17091"/>
                    <a:pt x="2646141" y="1306"/>
                    <a:pt x="2879026" y="0"/>
                  </a:cubicBezTo>
                  <a:cubicBezTo>
                    <a:pt x="3111911" y="-1306"/>
                    <a:pt x="3381402" y="-12882"/>
                    <a:pt x="3629025" y="0"/>
                  </a:cubicBezTo>
                  <a:cubicBezTo>
                    <a:pt x="3645733" y="215128"/>
                    <a:pt x="3604984" y="522932"/>
                    <a:pt x="3629025" y="691681"/>
                  </a:cubicBezTo>
                  <a:cubicBezTo>
                    <a:pt x="3653066" y="860430"/>
                    <a:pt x="3623132" y="967428"/>
                    <a:pt x="3629025" y="1213475"/>
                  </a:cubicBezTo>
                  <a:cubicBezTo>
                    <a:pt x="3634918" y="1459522"/>
                    <a:pt x="3643901" y="1701246"/>
                    <a:pt x="3629025" y="1862684"/>
                  </a:cubicBezTo>
                  <a:cubicBezTo>
                    <a:pt x="3614149" y="2024122"/>
                    <a:pt x="3659538" y="2370936"/>
                    <a:pt x="3629025" y="2511894"/>
                  </a:cubicBezTo>
                  <a:cubicBezTo>
                    <a:pt x="3598513" y="2652852"/>
                    <a:pt x="3616476" y="2928132"/>
                    <a:pt x="3629025" y="3118631"/>
                  </a:cubicBezTo>
                  <a:cubicBezTo>
                    <a:pt x="3641574" y="3309130"/>
                    <a:pt x="3640030" y="3450535"/>
                    <a:pt x="3629025" y="3640425"/>
                  </a:cubicBezTo>
                  <a:cubicBezTo>
                    <a:pt x="3618020" y="3830315"/>
                    <a:pt x="3610671" y="4091688"/>
                    <a:pt x="3629025" y="4247163"/>
                  </a:cubicBezTo>
                  <a:cubicBezTo>
                    <a:pt x="3471582" y="4235717"/>
                    <a:pt x="3207161" y="4247114"/>
                    <a:pt x="3024188" y="4247163"/>
                  </a:cubicBezTo>
                  <a:cubicBezTo>
                    <a:pt x="2841215" y="4247212"/>
                    <a:pt x="2708165" y="4242985"/>
                    <a:pt x="2528221" y="4247163"/>
                  </a:cubicBezTo>
                  <a:cubicBezTo>
                    <a:pt x="2348277" y="4251341"/>
                    <a:pt x="2087877" y="4221873"/>
                    <a:pt x="1887093" y="4247163"/>
                  </a:cubicBezTo>
                  <a:cubicBezTo>
                    <a:pt x="1686309" y="4272453"/>
                    <a:pt x="1416796" y="4259594"/>
                    <a:pt x="1209675" y="4247163"/>
                  </a:cubicBezTo>
                  <a:cubicBezTo>
                    <a:pt x="1002554" y="4234732"/>
                    <a:pt x="942681" y="4221060"/>
                    <a:pt x="677418" y="4247163"/>
                  </a:cubicBezTo>
                  <a:cubicBezTo>
                    <a:pt x="412155" y="4273266"/>
                    <a:pt x="162294" y="4265798"/>
                    <a:pt x="0" y="4247163"/>
                  </a:cubicBezTo>
                  <a:cubicBezTo>
                    <a:pt x="-5539" y="4058695"/>
                    <a:pt x="27921" y="3820206"/>
                    <a:pt x="0" y="3555482"/>
                  </a:cubicBezTo>
                  <a:cubicBezTo>
                    <a:pt x="-27921" y="3290758"/>
                    <a:pt x="-4183" y="3254549"/>
                    <a:pt x="0" y="3076159"/>
                  </a:cubicBezTo>
                  <a:cubicBezTo>
                    <a:pt x="4183" y="2897769"/>
                    <a:pt x="-29539" y="2733676"/>
                    <a:pt x="0" y="2426950"/>
                  </a:cubicBezTo>
                  <a:cubicBezTo>
                    <a:pt x="29539" y="2120224"/>
                    <a:pt x="24638" y="2029325"/>
                    <a:pt x="0" y="1862684"/>
                  </a:cubicBezTo>
                  <a:cubicBezTo>
                    <a:pt x="-24638" y="1696043"/>
                    <a:pt x="-9353" y="1478545"/>
                    <a:pt x="0" y="1213475"/>
                  </a:cubicBezTo>
                  <a:cubicBezTo>
                    <a:pt x="9353" y="948405"/>
                    <a:pt x="-7891" y="698160"/>
                    <a:pt x="0" y="521794"/>
                  </a:cubicBezTo>
                  <a:cubicBezTo>
                    <a:pt x="7891" y="345428"/>
                    <a:pt x="8607" y="210763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890516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8028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E7AE97E-D0FD-4AF2-9FAA-9C13174AAF55}"/>
              </a:ext>
            </a:extLst>
          </p:cNvPr>
          <p:cNvSpPr txBox="1"/>
          <p:nvPr/>
        </p:nvSpPr>
        <p:spPr>
          <a:xfrm>
            <a:off x="1651863" y="2477215"/>
            <a:ext cx="9637485" cy="17489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s-ES"/>
            </a:defPPr>
            <a:lvl1pPr marL="457200" indent="-4572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600" b="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ES" dirty="0"/>
              <a:t>MySQL con Hibernate</a:t>
            </a:r>
          </a:p>
          <a:p>
            <a:r>
              <a:rPr lang="es-ES" dirty="0"/>
              <a:t>Estructura tablas</a:t>
            </a:r>
          </a:p>
          <a:p>
            <a:r>
              <a:rPr lang="es-ES" dirty="0"/>
              <a:t>Versión completa</a:t>
            </a: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3710F37-2914-7924-A03F-4C33376D5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600" y="1532259"/>
            <a:ext cx="5753100" cy="511239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6EA5BC8-0449-9E28-1A59-D5B336C1718C}"/>
              </a:ext>
            </a:extLst>
          </p:cNvPr>
          <p:cNvSpPr/>
          <p:nvPr/>
        </p:nvSpPr>
        <p:spPr>
          <a:xfrm>
            <a:off x="0" y="266700"/>
            <a:ext cx="12192000" cy="317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8F3D3E9-9D5D-1C0C-2946-F84C89323BE0}"/>
              </a:ext>
            </a:extLst>
          </p:cNvPr>
          <p:cNvSpPr txBox="1"/>
          <p:nvPr/>
        </p:nvSpPr>
        <p:spPr>
          <a:xfrm>
            <a:off x="1" y="178787"/>
            <a:ext cx="7213600" cy="5254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18034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600" dirty="0">
                <a:ln w="9525" cap="rnd" cmpd="sng" algn="ctr">
                  <a:noFill/>
                  <a:prstDash val="solid"/>
                  <a:bevel/>
                </a:ln>
                <a:solidFill>
                  <a:schemeClr val="bg1"/>
                </a:solidFill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PROCESO DE CREACIÓN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E920680-DDD0-00EF-E3B9-616EE6B01E9C}"/>
              </a:ext>
            </a:extLst>
          </p:cNvPr>
          <p:cNvCxnSpPr>
            <a:cxnSpLocks/>
          </p:cNvCxnSpPr>
          <p:nvPr/>
        </p:nvCxnSpPr>
        <p:spPr>
          <a:xfrm>
            <a:off x="11802490" y="178787"/>
            <a:ext cx="389510" cy="0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2D5CA76-FC3E-D7BE-A47F-5E6562155FA6}"/>
              </a:ext>
            </a:extLst>
          </p:cNvPr>
          <p:cNvCxnSpPr>
            <a:cxnSpLocks/>
          </p:cNvCxnSpPr>
          <p:nvPr/>
        </p:nvCxnSpPr>
        <p:spPr>
          <a:xfrm>
            <a:off x="220090" y="6617687"/>
            <a:ext cx="389510" cy="0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AFD35B51-0C24-9A74-2CED-C21D08FC9CE6}"/>
              </a:ext>
            </a:extLst>
          </p:cNvPr>
          <p:cNvSpPr txBox="1"/>
          <p:nvPr/>
        </p:nvSpPr>
        <p:spPr>
          <a:xfrm>
            <a:off x="926189" y="1412272"/>
            <a:ext cx="8569585" cy="75168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18034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4000" b="1" dirty="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 DE DATOS</a:t>
            </a:r>
          </a:p>
        </p:txBody>
      </p:sp>
    </p:spTree>
    <p:extLst>
      <p:ext uri="{BB962C8B-B14F-4D97-AF65-F5344CB8AC3E}">
        <p14:creationId xmlns:p14="http://schemas.microsoft.com/office/powerpoint/2010/main" val="3912764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9ACF5578-F5E6-475C-BA12-65D2E0CCA1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" r="3187" b="19323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D2100BD-7059-F6B8-3938-1D9657BB4999}"/>
              </a:ext>
            </a:extLst>
          </p:cNvPr>
          <p:cNvCxnSpPr>
            <a:cxnSpLocks/>
          </p:cNvCxnSpPr>
          <p:nvPr/>
        </p:nvCxnSpPr>
        <p:spPr>
          <a:xfrm>
            <a:off x="11802490" y="178787"/>
            <a:ext cx="389510" cy="0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372FF0A-7653-08D4-A333-98ABDA9F2EFC}"/>
              </a:ext>
            </a:extLst>
          </p:cNvPr>
          <p:cNvCxnSpPr>
            <a:cxnSpLocks/>
          </p:cNvCxnSpPr>
          <p:nvPr/>
        </p:nvCxnSpPr>
        <p:spPr>
          <a:xfrm>
            <a:off x="220090" y="6617687"/>
            <a:ext cx="389510" cy="0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 de texto 2">
            <a:extLst>
              <a:ext uri="{FF2B5EF4-FFF2-40B4-BE49-F238E27FC236}">
                <a16:creationId xmlns:a16="http://schemas.microsoft.com/office/drawing/2014/main" id="{C67E7AB8-7824-205A-3570-362A404FF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090" y="598874"/>
            <a:ext cx="12192000" cy="1185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indent="18034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_tradnl" sz="5400" dirty="0">
                <a:ln w="9525" cap="rnd" cmpd="sng" algn="ctr">
                  <a:noFill/>
                  <a:prstDash val="solid"/>
                  <a:bevel/>
                </a:ln>
                <a:gradFill>
                  <a:gsLst>
                    <a:gs pos="0">
                      <a:schemeClr val="tx1"/>
                    </a:gs>
                    <a:gs pos="53000">
                      <a:schemeClr val="bg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>
                  <a:glow>
                    <a:srgbClr val="FFC000"/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  <a:ea typeface="Roboto" panose="02000000000000000000" pitchFamily="2" charset="0"/>
                <a:cs typeface="Roboto" panose="02000000000000000000" pitchFamily="2" charset="0"/>
              </a:rPr>
              <a:t>DEMOSTRACIÓN</a:t>
            </a:r>
            <a:endParaRPr lang="es-ES" sz="5400" dirty="0">
              <a:gradFill>
                <a:gsLst>
                  <a:gs pos="0">
                    <a:schemeClr val="tx1"/>
                  </a:gs>
                  <a:gs pos="53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aur" panose="02030504050205020304" pitchFamily="18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116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E7AE97E-D0FD-4AF2-9FAA-9C13174AAF55}"/>
              </a:ext>
            </a:extLst>
          </p:cNvPr>
          <p:cNvSpPr txBox="1"/>
          <p:nvPr/>
        </p:nvSpPr>
        <p:spPr>
          <a:xfrm>
            <a:off x="2694215" y="2292914"/>
            <a:ext cx="9637485" cy="42094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s-ES"/>
            </a:defPPr>
            <a:lvl1pPr marL="457200" indent="-4572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600" b="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ES" dirty="0"/>
              <a:t>Versión definitiva</a:t>
            </a:r>
          </a:p>
          <a:p>
            <a:r>
              <a:rPr lang="es-ES" dirty="0"/>
              <a:t>Inventario</a:t>
            </a:r>
          </a:p>
          <a:p>
            <a:r>
              <a:rPr lang="es-ES" dirty="0"/>
              <a:t>Mapa</a:t>
            </a:r>
          </a:p>
          <a:p>
            <a:r>
              <a:rPr lang="es-ES" dirty="0"/>
              <a:t>Monetización</a:t>
            </a:r>
          </a:p>
          <a:p>
            <a:r>
              <a:rPr lang="es-ES" dirty="0"/>
              <a:t>Premios ranking</a:t>
            </a:r>
          </a:p>
          <a:p>
            <a:r>
              <a:rPr lang="es-ES" dirty="0"/>
              <a:t>Torneos</a:t>
            </a:r>
          </a:p>
          <a:p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AD0B327-842D-01F3-29D3-62AE22BD8F80}"/>
              </a:ext>
            </a:extLst>
          </p:cNvPr>
          <p:cNvSpPr/>
          <p:nvPr/>
        </p:nvSpPr>
        <p:spPr>
          <a:xfrm>
            <a:off x="0" y="266700"/>
            <a:ext cx="12192000" cy="317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716DB4-7D58-B332-43F6-A43ED8F721F6}"/>
              </a:ext>
            </a:extLst>
          </p:cNvPr>
          <p:cNvSpPr txBox="1"/>
          <p:nvPr/>
        </p:nvSpPr>
        <p:spPr>
          <a:xfrm>
            <a:off x="1" y="178787"/>
            <a:ext cx="7213600" cy="5254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18034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600" dirty="0">
                <a:ln w="9525" cap="rnd" cmpd="sng" algn="ctr">
                  <a:noFill/>
                  <a:prstDash val="solid"/>
                  <a:bevel/>
                </a:ln>
                <a:solidFill>
                  <a:schemeClr val="bg1"/>
                </a:solidFill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MEJORAS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E8498B5-40B0-4381-A91E-2EB7688FE103}"/>
              </a:ext>
            </a:extLst>
          </p:cNvPr>
          <p:cNvCxnSpPr>
            <a:cxnSpLocks/>
          </p:cNvCxnSpPr>
          <p:nvPr/>
        </p:nvCxnSpPr>
        <p:spPr>
          <a:xfrm>
            <a:off x="11802490" y="178787"/>
            <a:ext cx="389510" cy="0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59D16E8-E439-D01B-28C5-6063DA902522}"/>
              </a:ext>
            </a:extLst>
          </p:cNvPr>
          <p:cNvCxnSpPr>
            <a:cxnSpLocks/>
          </p:cNvCxnSpPr>
          <p:nvPr/>
        </p:nvCxnSpPr>
        <p:spPr>
          <a:xfrm>
            <a:off x="220090" y="6617687"/>
            <a:ext cx="389510" cy="0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45CB429A-0ACF-229F-7B59-676C1547E42F}"/>
              </a:ext>
            </a:extLst>
          </p:cNvPr>
          <p:cNvSpPr txBox="1"/>
          <p:nvPr/>
        </p:nvSpPr>
        <p:spPr>
          <a:xfrm>
            <a:off x="1637389" y="1209330"/>
            <a:ext cx="8569585" cy="75168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18034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4000" b="1" dirty="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JUGABILIDAD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77DA899-1033-F735-A093-CF682D6470D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001" y="1421246"/>
            <a:ext cx="398526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09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E7AE97E-D0FD-4AF2-9FAA-9C13174AAF55}"/>
              </a:ext>
            </a:extLst>
          </p:cNvPr>
          <p:cNvSpPr txBox="1"/>
          <p:nvPr/>
        </p:nvSpPr>
        <p:spPr>
          <a:xfrm>
            <a:off x="1758605" y="2784222"/>
            <a:ext cx="9637485" cy="17534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s-ES"/>
            </a:defPPr>
            <a:lvl1pPr marL="457200" indent="-4572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600" b="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ES" dirty="0"/>
              <a:t>Aplicación de escritorio</a:t>
            </a:r>
          </a:p>
          <a:p>
            <a:r>
              <a:rPr lang="es-ES" dirty="0"/>
              <a:t>Dispositivos móviles</a:t>
            </a:r>
          </a:p>
          <a:p>
            <a:r>
              <a:rPr lang="es-ES" dirty="0"/>
              <a:t>Consolas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66E9242-DE94-C04A-EE75-362BCCCEB2C6}"/>
              </a:ext>
            </a:extLst>
          </p:cNvPr>
          <p:cNvSpPr/>
          <p:nvPr/>
        </p:nvSpPr>
        <p:spPr>
          <a:xfrm>
            <a:off x="0" y="266700"/>
            <a:ext cx="12192000" cy="317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31E088-F45E-CD65-D655-B28ABCB92A85}"/>
              </a:ext>
            </a:extLst>
          </p:cNvPr>
          <p:cNvSpPr txBox="1"/>
          <p:nvPr/>
        </p:nvSpPr>
        <p:spPr>
          <a:xfrm>
            <a:off x="1" y="178787"/>
            <a:ext cx="7213600" cy="5254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18034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600" dirty="0">
                <a:ln w="9525" cap="rnd" cmpd="sng" algn="ctr">
                  <a:noFill/>
                  <a:prstDash val="solid"/>
                  <a:bevel/>
                </a:ln>
                <a:solidFill>
                  <a:schemeClr val="bg1"/>
                </a:solidFill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MEJORAS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DB47310-DCED-5C96-1D27-C6E582E273E9}"/>
              </a:ext>
            </a:extLst>
          </p:cNvPr>
          <p:cNvCxnSpPr>
            <a:cxnSpLocks/>
          </p:cNvCxnSpPr>
          <p:nvPr/>
        </p:nvCxnSpPr>
        <p:spPr>
          <a:xfrm>
            <a:off x="11802490" y="178787"/>
            <a:ext cx="389510" cy="0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F9A191A-4180-AC56-3306-4D06920E2C50}"/>
              </a:ext>
            </a:extLst>
          </p:cNvPr>
          <p:cNvCxnSpPr>
            <a:cxnSpLocks/>
          </p:cNvCxnSpPr>
          <p:nvPr/>
        </p:nvCxnSpPr>
        <p:spPr>
          <a:xfrm>
            <a:off x="220090" y="6617687"/>
            <a:ext cx="389510" cy="0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7403E67C-9C40-DB6D-C3C3-F93742EDB7C8}"/>
              </a:ext>
            </a:extLst>
          </p:cNvPr>
          <p:cNvSpPr txBox="1"/>
          <p:nvPr/>
        </p:nvSpPr>
        <p:spPr>
          <a:xfrm>
            <a:off x="913489" y="1756887"/>
            <a:ext cx="8569585" cy="75168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18034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4000" b="1" dirty="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PLATAFORMA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BF77899-ED0A-8BBE-121F-1A12D3D03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80424" y1="40000" x2="80424" y2="60727"/>
                        <a14:backgroundMark x1="77788" y1="41859" x2="77364" y2="67798"/>
                        <a14:backgroundMark x1="42212" y1="33778" x2="42212" y2="33778"/>
                        <a14:backgroundMark x1="42091" y1="33899" x2="42091" y2="33899"/>
                        <a14:backgroundMark x1="49576" y1="33778" x2="49576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78" t="27665" r="18005" b="24482"/>
          <a:stretch/>
        </p:blipFill>
        <p:spPr>
          <a:xfrm>
            <a:off x="6273799" y="2174262"/>
            <a:ext cx="5240845" cy="301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29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E7AE97E-D0FD-4AF2-9FAA-9C13174AAF55}"/>
              </a:ext>
            </a:extLst>
          </p:cNvPr>
          <p:cNvSpPr txBox="1"/>
          <p:nvPr/>
        </p:nvSpPr>
        <p:spPr>
          <a:xfrm>
            <a:off x="2554515" y="2623302"/>
            <a:ext cx="9637485" cy="23674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s-ES"/>
            </a:defPPr>
            <a:lvl1pPr marL="457200" indent="-4572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600" b="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ES" dirty="0"/>
              <a:t>Administración de textos y aventuras</a:t>
            </a:r>
          </a:p>
          <a:p>
            <a:r>
              <a:rPr lang="es-ES" dirty="0"/>
              <a:t>Variedad de ambientación</a:t>
            </a:r>
          </a:p>
          <a:p>
            <a:r>
              <a:rPr lang="es-ES" dirty="0"/>
              <a:t>Música ambiental y sonidos</a:t>
            </a:r>
          </a:p>
          <a:p>
            <a:r>
              <a:rPr lang="es-ES" dirty="0"/>
              <a:t>Emails informativos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0095CF8-8E9B-6BB3-FC98-93480059DF8B}"/>
              </a:ext>
            </a:extLst>
          </p:cNvPr>
          <p:cNvSpPr/>
          <p:nvPr/>
        </p:nvSpPr>
        <p:spPr>
          <a:xfrm>
            <a:off x="0" y="266700"/>
            <a:ext cx="12192000" cy="317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DE14417-ECC0-BFCA-C433-CFAAED8CE19D}"/>
              </a:ext>
            </a:extLst>
          </p:cNvPr>
          <p:cNvSpPr txBox="1"/>
          <p:nvPr/>
        </p:nvSpPr>
        <p:spPr>
          <a:xfrm>
            <a:off x="1" y="178787"/>
            <a:ext cx="7213600" cy="5254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18034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600" dirty="0">
                <a:ln w="9525" cap="rnd" cmpd="sng" algn="ctr">
                  <a:noFill/>
                  <a:prstDash val="solid"/>
                  <a:bevel/>
                </a:ln>
                <a:solidFill>
                  <a:schemeClr val="bg1"/>
                </a:solidFill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MEJORAS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85FF4FD-536F-0D19-CC55-25B21739AA7E}"/>
              </a:ext>
            </a:extLst>
          </p:cNvPr>
          <p:cNvCxnSpPr>
            <a:cxnSpLocks/>
          </p:cNvCxnSpPr>
          <p:nvPr/>
        </p:nvCxnSpPr>
        <p:spPr>
          <a:xfrm>
            <a:off x="11802490" y="178787"/>
            <a:ext cx="389510" cy="0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BA259FF-EEBC-5743-3CEF-78198E17B6CE}"/>
              </a:ext>
            </a:extLst>
          </p:cNvPr>
          <p:cNvCxnSpPr>
            <a:cxnSpLocks/>
          </p:cNvCxnSpPr>
          <p:nvPr/>
        </p:nvCxnSpPr>
        <p:spPr>
          <a:xfrm>
            <a:off x="220090" y="6617687"/>
            <a:ext cx="389510" cy="0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B1FADC2-ED15-ADDB-C338-C1A562E4E1DA}"/>
              </a:ext>
            </a:extLst>
          </p:cNvPr>
          <p:cNvSpPr txBox="1"/>
          <p:nvPr/>
        </p:nvSpPr>
        <p:spPr>
          <a:xfrm>
            <a:off x="1586589" y="1555033"/>
            <a:ext cx="8569585" cy="75168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18034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4000" b="1" dirty="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DISEÑO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17AC06D-ABD6-4A8F-94FA-BD623D8FA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9141">
            <a:off x="9156314" y="5222654"/>
            <a:ext cx="678919" cy="44614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51B31D8-68E6-251F-7064-5F5FD6834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2439">
            <a:off x="9388500" y="4585884"/>
            <a:ext cx="451042" cy="38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74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E7AE97E-D0FD-4AF2-9FAA-9C13174AAF55}"/>
              </a:ext>
            </a:extLst>
          </p:cNvPr>
          <p:cNvSpPr txBox="1"/>
          <p:nvPr/>
        </p:nvSpPr>
        <p:spPr>
          <a:xfrm>
            <a:off x="1949105" y="1808058"/>
            <a:ext cx="9637485" cy="2780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s-ES"/>
            </a:defPPr>
            <a:lvl1pPr marL="457200" indent="-4572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600" b="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ES" sz="3200" dirty="0"/>
              <a:t>Complejidad</a:t>
            </a:r>
          </a:p>
          <a:p>
            <a:r>
              <a:rPr lang="es-ES" sz="3200" dirty="0"/>
              <a:t>Especializaciones diversas</a:t>
            </a:r>
          </a:p>
          <a:p>
            <a:r>
              <a:rPr lang="es-ES" sz="3200" dirty="0"/>
              <a:t>Individualismo o trabajo en equipo</a:t>
            </a:r>
          </a:p>
          <a:p>
            <a:r>
              <a:rPr lang="es-ES" sz="3200" dirty="0"/>
              <a:t>Satisfacción personal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904F7FB-C692-047F-5457-DE30D3D23F83}"/>
              </a:ext>
            </a:extLst>
          </p:cNvPr>
          <p:cNvSpPr/>
          <p:nvPr/>
        </p:nvSpPr>
        <p:spPr>
          <a:xfrm>
            <a:off x="0" y="266700"/>
            <a:ext cx="12192000" cy="317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708E167-391F-8641-D821-3D497BEDCBBA}"/>
              </a:ext>
            </a:extLst>
          </p:cNvPr>
          <p:cNvSpPr txBox="1"/>
          <p:nvPr/>
        </p:nvSpPr>
        <p:spPr>
          <a:xfrm>
            <a:off x="1" y="178787"/>
            <a:ext cx="7213600" cy="5254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18034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600" dirty="0">
                <a:ln w="9525" cap="rnd" cmpd="sng" algn="ctr">
                  <a:noFill/>
                  <a:prstDash val="solid"/>
                  <a:bevel/>
                </a:ln>
                <a:solidFill>
                  <a:schemeClr val="bg1"/>
                </a:solidFill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CONCLUSIONES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D3B824D8-D046-690B-B813-7633389CB5AF}"/>
              </a:ext>
            </a:extLst>
          </p:cNvPr>
          <p:cNvCxnSpPr>
            <a:cxnSpLocks/>
          </p:cNvCxnSpPr>
          <p:nvPr/>
        </p:nvCxnSpPr>
        <p:spPr>
          <a:xfrm>
            <a:off x="11802490" y="178787"/>
            <a:ext cx="389510" cy="0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86454AB-F79D-D240-827B-EA229E9E80C7}"/>
              </a:ext>
            </a:extLst>
          </p:cNvPr>
          <p:cNvCxnSpPr>
            <a:cxnSpLocks/>
          </p:cNvCxnSpPr>
          <p:nvPr/>
        </p:nvCxnSpPr>
        <p:spPr>
          <a:xfrm>
            <a:off x="220090" y="6617687"/>
            <a:ext cx="389510" cy="0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6B91384F-7ED5-DCEC-DAFB-C0FFFDFFE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60" y="4254502"/>
            <a:ext cx="1831730" cy="204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78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3AB3565-35A3-1F82-2819-02F9FB4E9E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38" t="42129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 de texto 2">
            <a:extLst>
              <a:ext uri="{FF2B5EF4-FFF2-40B4-BE49-F238E27FC236}">
                <a16:creationId xmlns:a16="http://schemas.microsoft.com/office/drawing/2014/main" id="{270DDE49-161C-AEAA-F2EA-93A388BEC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82204"/>
            <a:ext cx="12192000" cy="1185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indent="18034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_tradnl" sz="9600" b="1" dirty="0">
                <a:ln w="9525" cap="rnd" cmpd="sng" algn="ctr">
                  <a:noFill/>
                  <a:prstDash val="solid"/>
                  <a:bevel/>
                </a:ln>
                <a:gradFill>
                  <a:gsLst>
                    <a:gs pos="0">
                      <a:schemeClr val="tx1"/>
                    </a:gs>
                    <a:gs pos="53000">
                      <a:schemeClr val="bg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>
                  <a:glow>
                    <a:srgbClr val="FFC000"/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  <a:ea typeface="Roboto" panose="02000000000000000000" pitchFamily="2" charset="0"/>
                <a:cs typeface="Roboto" panose="02000000000000000000" pitchFamily="2" charset="0"/>
              </a:rPr>
              <a:t>GRACIAS</a:t>
            </a:r>
            <a:endParaRPr lang="es-ES" sz="7200" b="1" dirty="0">
              <a:gradFill>
                <a:gsLst>
                  <a:gs pos="0">
                    <a:schemeClr val="tx1"/>
                  </a:gs>
                  <a:gs pos="53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aur" panose="02030504050205020304" pitchFamily="18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11CE4E81-0AA3-6F4C-4D75-033FE7F16EEC}"/>
              </a:ext>
            </a:extLst>
          </p:cNvPr>
          <p:cNvGrpSpPr/>
          <p:nvPr/>
        </p:nvGrpSpPr>
        <p:grpSpPr>
          <a:xfrm>
            <a:off x="5592957" y="3921861"/>
            <a:ext cx="1006086" cy="990762"/>
            <a:chOff x="5592956" y="3429000"/>
            <a:chExt cx="1006086" cy="990762"/>
          </a:xfrm>
        </p:grpSpPr>
        <p:pic>
          <p:nvPicPr>
            <p:cNvPr id="8" name="Imagen 7" descr="Imagen que contiene naranja, firmar, tabla, alimentos&#10;&#10;Descripción generada automáticamente">
              <a:extLst>
                <a:ext uri="{FF2B5EF4-FFF2-40B4-BE49-F238E27FC236}">
                  <a16:creationId xmlns:a16="http://schemas.microsoft.com/office/drawing/2014/main" id="{6DC4A62E-5845-AF70-B6F0-195D80C36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0932" y="3483890"/>
              <a:ext cx="930135" cy="9280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D5F43CED-4EB3-BB7E-94ED-FEA222FC7A33}"/>
                </a:ext>
              </a:extLst>
            </p:cNvPr>
            <p:cNvSpPr/>
            <p:nvPr/>
          </p:nvSpPr>
          <p:spPr>
            <a:xfrm>
              <a:off x="5592956" y="3429000"/>
              <a:ext cx="1006086" cy="990762"/>
            </a:xfrm>
            <a:custGeom>
              <a:avLst/>
              <a:gdLst>
                <a:gd name="connsiteX0" fmla="*/ 0 w 1006086"/>
                <a:gd name="connsiteY0" fmla="*/ 495381 h 990762"/>
                <a:gd name="connsiteX1" fmla="*/ 503043 w 1006086"/>
                <a:gd name="connsiteY1" fmla="*/ 0 h 990762"/>
                <a:gd name="connsiteX2" fmla="*/ 1006086 w 1006086"/>
                <a:gd name="connsiteY2" fmla="*/ 495381 h 990762"/>
                <a:gd name="connsiteX3" fmla="*/ 503043 w 1006086"/>
                <a:gd name="connsiteY3" fmla="*/ 990762 h 990762"/>
                <a:gd name="connsiteX4" fmla="*/ 0 w 1006086"/>
                <a:gd name="connsiteY4" fmla="*/ 495381 h 99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086" h="990762" extrusionOk="0">
                  <a:moveTo>
                    <a:pt x="0" y="495381"/>
                  </a:moveTo>
                  <a:cubicBezTo>
                    <a:pt x="-5559" y="231543"/>
                    <a:pt x="180697" y="-18386"/>
                    <a:pt x="503043" y="0"/>
                  </a:cubicBezTo>
                  <a:cubicBezTo>
                    <a:pt x="832690" y="-7651"/>
                    <a:pt x="984629" y="260871"/>
                    <a:pt x="1006086" y="495381"/>
                  </a:cubicBezTo>
                  <a:cubicBezTo>
                    <a:pt x="975267" y="779273"/>
                    <a:pt x="740791" y="1038151"/>
                    <a:pt x="503043" y="990762"/>
                  </a:cubicBezTo>
                  <a:cubicBezTo>
                    <a:pt x="238802" y="981973"/>
                    <a:pt x="-40828" y="778337"/>
                    <a:pt x="0" y="495381"/>
                  </a:cubicBezTo>
                  <a:close/>
                </a:path>
              </a:pathLst>
            </a:custGeom>
            <a:noFill/>
            <a:ln w="19050">
              <a:gradFill flip="none" rotWithShape="1">
                <a:gsLst>
                  <a:gs pos="56000">
                    <a:srgbClr val="FF0000"/>
                  </a:gs>
                  <a:gs pos="0">
                    <a:srgbClr val="262626"/>
                  </a:gs>
                  <a:gs pos="100000">
                    <a:schemeClr val="tx1"/>
                  </a:gs>
                </a:gsLst>
                <a:lin ang="16200000" scaled="1"/>
                <a:tileRect/>
              </a:gradFill>
              <a:extLst>
                <a:ext uri="{C807C97D-BFC1-408E-A445-0C87EB9F89A2}">
                  <ask:lineSketchStyleProps xmlns:ask="http://schemas.microsoft.com/office/drawing/2018/sketchyshapes" sd="981765707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080223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7E6502B-1111-F9F7-4D27-4978F95EEBCC}"/>
              </a:ext>
            </a:extLst>
          </p:cNvPr>
          <p:cNvSpPr/>
          <p:nvPr/>
        </p:nvSpPr>
        <p:spPr>
          <a:xfrm>
            <a:off x="0" y="266700"/>
            <a:ext cx="12192000" cy="317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E7AE97E-D0FD-4AF2-9FAA-9C13174AAF55}"/>
              </a:ext>
            </a:extLst>
          </p:cNvPr>
          <p:cNvSpPr txBox="1"/>
          <p:nvPr/>
        </p:nvSpPr>
        <p:spPr>
          <a:xfrm>
            <a:off x="1854200" y="1998557"/>
            <a:ext cx="7737021" cy="359098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600" dirty="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Juego web</a:t>
            </a:r>
          </a:p>
          <a:p>
            <a:pPr marL="457200" indent="-4572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600" dirty="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Basado en juegos tipo RPG</a:t>
            </a:r>
          </a:p>
          <a:p>
            <a:pPr marL="457200" indent="-4572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600" dirty="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Funcionalidades generales</a:t>
            </a:r>
          </a:p>
          <a:p>
            <a:pPr marL="457200" indent="-4572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600" dirty="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Versión demo</a:t>
            </a:r>
          </a:p>
          <a:p>
            <a:pPr marL="457200" indent="-4572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600" dirty="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 de juego</a:t>
            </a:r>
          </a:p>
          <a:p>
            <a:pPr marL="457200" indent="-4572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600" dirty="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Versión completa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0C90A4D-CE8C-3CFC-6CF1-054E6D91005C}"/>
              </a:ext>
            </a:extLst>
          </p:cNvPr>
          <p:cNvSpPr txBox="1"/>
          <p:nvPr/>
        </p:nvSpPr>
        <p:spPr>
          <a:xfrm>
            <a:off x="1" y="178787"/>
            <a:ext cx="7213600" cy="5254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18034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600" dirty="0">
                <a:ln w="9525" cap="rnd" cmpd="sng" algn="ctr">
                  <a:noFill/>
                  <a:prstDash val="solid"/>
                  <a:bevel/>
                </a:ln>
                <a:solidFill>
                  <a:schemeClr val="bg1"/>
                </a:solidFill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INTRODUCCIÓN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8C7FEE44-EF3A-1196-8DCA-2C9F77FFE8AB}"/>
              </a:ext>
            </a:extLst>
          </p:cNvPr>
          <p:cNvCxnSpPr>
            <a:cxnSpLocks/>
          </p:cNvCxnSpPr>
          <p:nvPr/>
        </p:nvCxnSpPr>
        <p:spPr>
          <a:xfrm>
            <a:off x="11802490" y="178787"/>
            <a:ext cx="389510" cy="0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DB6058F3-7107-3E9F-D195-2C099BE80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647" y="3949700"/>
            <a:ext cx="2063153" cy="1733387"/>
          </a:xfrm>
          <a:prstGeom prst="rect">
            <a:avLst/>
          </a:prstGeom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4C847981-D80B-E9C7-5A87-D83DA7347585}"/>
              </a:ext>
            </a:extLst>
          </p:cNvPr>
          <p:cNvCxnSpPr>
            <a:cxnSpLocks/>
          </p:cNvCxnSpPr>
          <p:nvPr/>
        </p:nvCxnSpPr>
        <p:spPr>
          <a:xfrm>
            <a:off x="220090" y="6617687"/>
            <a:ext cx="389510" cy="0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2E1FCAC-EA3C-4C77-7D6E-D6FA14B75CE4}"/>
              </a:ext>
            </a:extLst>
          </p:cNvPr>
          <p:cNvSpPr txBox="1"/>
          <p:nvPr/>
        </p:nvSpPr>
        <p:spPr>
          <a:xfrm>
            <a:off x="968115" y="975531"/>
            <a:ext cx="7737021" cy="75168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18034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4000" b="1" dirty="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RESUMEN</a:t>
            </a:r>
          </a:p>
        </p:txBody>
      </p:sp>
    </p:spTree>
    <p:extLst>
      <p:ext uri="{BB962C8B-B14F-4D97-AF65-F5344CB8AC3E}">
        <p14:creationId xmlns:p14="http://schemas.microsoft.com/office/powerpoint/2010/main" val="2620448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BEDDC90-CF68-AF4F-10BE-6C09B8CDD1D3}"/>
              </a:ext>
            </a:extLst>
          </p:cNvPr>
          <p:cNvSpPr/>
          <p:nvPr/>
        </p:nvSpPr>
        <p:spPr>
          <a:xfrm>
            <a:off x="0" y="266700"/>
            <a:ext cx="12192000" cy="317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E7AE97E-D0FD-4AF2-9FAA-9C13174AAF55}"/>
              </a:ext>
            </a:extLst>
          </p:cNvPr>
          <p:cNvSpPr txBox="1"/>
          <p:nvPr/>
        </p:nvSpPr>
        <p:spPr>
          <a:xfrm>
            <a:off x="2340990" y="2613413"/>
            <a:ext cx="7797800" cy="297696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s-ES"/>
            </a:defPPr>
            <a:lvl1pPr indent="18034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defRPr sz="2600" b="1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ES" b="0" dirty="0"/>
              <a:t>Creatividad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ES" b="0" dirty="0"/>
              <a:t>Variedad de géneros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ES" b="0" dirty="0"/>
              <a:t>Complejidad y diversidad de tareas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ES" b="0" dirty="0"/>
              <a:t>Gran posibilidad de funcionalidades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ES" b="0" dirty="0"/>
              <a:t>Motivación personal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39B06DE-44BC-B38F-5E53-1CD3FF7E8981}"/>
              </a:ext>
            </a:extLst>
          </p:cNvPr>
          <p:cNvSpPr txBox="1"/>
          <p:nvPr/>
        </p:nvSpPr>
        <p:spPr>
          <a:xfrm>
            <a:off x="1" y="178787"/>
            <a:ext cx="7213600" cy="5254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18034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600" dirty="0">
                <a:ln w="9525" cap="rnd" cmpd="sng" algn="ctr">
                  <a:noFill/>
                  <a:prstDash val="solid"/>
                  <a:bevel/>
                </a:ln>
                <a:solidFill>
                  <a:schemeClr val="bg1"/>
                </a:solidFill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INTRODUCCIÓN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EAE40952-1A65-C86B-CB74-07EEDB74C8EE}"/>
              </a:ext>
            </a:extLst>
          </p:cNvPr>
          <p:cNvCxnSpPr>
            <a:cxnSpLocks/>
          </p:cNvCxnSpPr>
          <p:nvPr/>
        </p:nvCxnSpPr>
        <p:spPr>
          <a:xfrm>
            <a:off x="11802490" y="178787"/>
            <a:ext cx="389510" cy="0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C2CC948-54DB-EFDC-7E10-B6C187E477B8}"/>
              </a:ext>
            </a:extLst>
          </p:cNvPr>
          <p:cNvCxnSpPr>
            <a:cxnSpLocks/>
          </p:cNvCxnSpPr>
          <p:nvPr/>
        </p:nvCxnSpPr>
        <p:spPr>
          <a:xfrm>
            <a:off x="220090" y="6617687"/>
            <a:ext cx="389510" cy="0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09DC0DCB-4504-B44D-AD90-FD7923D5046B}"/>
              </a:ext>
            </a:extLst>
          </p:cNvPr>
          <p:cNvSpPr txBox="1"/>
          <p:nvPr/>
        </p:nvSpPr>
        <p:spPr>
          <a:xfrm>
            <a:off x="1440339" y="1741745"/>
            <a:ext cx="4958636" cy="75168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18034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4000" b="1" dirty="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TEMA ELEGIDO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A537EF0-85AF-4B98-25A9-C096CCD2417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46567" flipH="1" flipV="1">
            <a:off x="8107056" y="2656224"/>
            <a:ext cx="2653789" cy="100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90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E7AE97E-D0FD-4AF2-9FAA-9C13174AAF55}"/>
              </a:ext>
            </a:extLst>
          </p:cNvPr>
          <p:cNvSpPr txBox="1"/>
          <p:nvPr/>
        </p:nvSpPr>
        <p:spPr>
          <a:xfrm>
            <a:off x="2359760" y="2192224"/>
            <a:ext cx="9637485" cy="37771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s-ES"/>
            </a:defPPr>
            <a:lvl1pPr marL="457200" indent="-4572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60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ES" dirty="0"/>
              <a:t>Sociedad estresada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s-ES" sz="2600" dirty="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Antiestrés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s-ES" sz="2600" dirty="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Abstracción</a:t>
            </a:r>
          </a:p>
          <a:p>
            <a:r>
              <a:rPr lang="es-ES" dirty="0"/>
              <a:t>Comodidad</a:t>
            </a:r>
          </a:p>
          <a:p>
            <a:r>
              <a:rPr lang="es-ES" dirty="0"/>
              <a:t>Popularidad de este modo de ocio</a:t>
            </a:r>
          </a:p>
          <a:p>
            <a:r>
              <a:rPr lang="es-ES" dirty="0"/>
              <a:t>Mercado muy amplio</a:t>
            </a:r>
          </a:p>
          <a:p>
            <a:r>
              <a:rPr lang="es-ES" dirty="0"/>
              <a:t>Mucha demanda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DE18A40-246E-7FC2-77CF-2CB81371C13D}"/>
              </a:ext>
            </a:extLst>
          </p:cNvPr>
          <p:cNvSpPr/>
          <p:nvPr/>
        </p:nvSpPr>
        <p:spPr>
          <a:xfrm>
            <a:off x="0" y="266700"/>
            <a:ext cx="12192000" cy="317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BF6F5C0-8556-3291-0151-195D70E2C762}"/>
              </a:ext>
            </a:extLst>
          </p:cNvPr>
          <p:cNvSpPr txBox="1"/>
          <p:nvPr/>
        </p:nvSpPr>
        <p:spPr>
          <a:xfrm>
            <a:off x="1" y="178787"/>
            <a:ext cx="7213600" cy="5254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18034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600" dirty="0">
                <a:ln w="9525" cap="rnd" cmpd="sng" algn="ctr">
                  <a:noFill/>
                  <a:prstDash val="solid"/>
                  <a:bevel/>
                </a:ln>
                <a:solidFill>
                  <a:schemeClr val="bg1"/>
                </a:solidFill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INTRODUCCIÓN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D7CB56D-0FB7-4BA8-249A-987A642986B9}"/>
              </a:ext>
            </a:extLst>
          </p:cNvPr>
          <p:cNvCxnSpPr>
            <a:cxnSpLocks/>
          </p:cNvCxnSpPr>
          <p:nvPr/>
        </p:nvCxnSpPr>
        <p:spPr>
          <a:xfrm>
            <a:off x="11802490" y="178787"/>
            <a:ext cx="389510" cy="0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B60D397-9660-0553-2A3A-26CBDE928357}"/>
              </a:ext>
            </a:extLst>
          </p:cNvPr>
          <p:cNvCxnSpPr>
            <a:cxnSpLocks/>
          </p:cNvCxnSpPr>
          <p:nvPr/>
        </p:nvCxnSpPr>
        <p:spPr>
          <a:xfrm>
            <a:off x="220090" y="6617687"/>
            <a:ext cx="389510" cy="0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CE3A2E22-883E-CF68-56A7-956A06975940}"/>
              </a:ext>
            </a:extLst>
          </p:cNvPr>
          <p:cNvSpPr txBox="1"/>
          <p:nvPr/>
        </p:nvSpPr>
        <p:spPr>
          <a:xfrm>
            <a:off x="977900" y="1234342"/>
            <a:ext cx="8569585" cy="75168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18034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4000" b="1" dirty="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RELEVANCIA TEMÁTICA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5E45621-7992-9504-6271-69A484FE5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8331" flipH="1">
            <a:off x="8685337" y="2423861"/>
            <a:ext cx="1356673" cy="1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07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E7AE97E-D0FD-4AF2-9FAA-9C13174AAF55}"/>
              </a:ext>
            </a:extLst>
          </p:cNvPr>
          <p:cNvSpPr txBox="1"/>
          <p:nvPr/>
        </p:nvSpPr>
        <p:spPr>
          <a:xfrm>
            <a:off x="2165005" y="2542422"/>
            <a:ext cx="9637485" cy="23674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s-ES"/>
            </a:defPPr>
            <a:lvl1pPr marL="457200" indent="-4572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600" b="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ES" dirty="0"/>
              <a:t>Encuadre histórico</a:t>
            </a:r>
          </a:p>
          <a:p>
            <a:r>
              <a:rPr lang="es-ES" dirty="0"/>
              <a:t>Plataformas online</a:t>
            </a:r>
          </a:p>
          <a:p>
            <a:r>
              <a:rPr lang="es-ES" dirty="0"/>
              <a:t>Visualización mundial</a:t>
            </a:r>
          </a:p>
          <a:p>
            <a:r>
              <a:rPr lang="es-ES" dirty="0"/>
              <a:t>Gran competencia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0D39271-161D-80B9-ECC0-1DF117E85E3C}"/>
              </a:ext>
            </a:extLst>
          </p:cNvPr>
          <p:cNvSpPr/>
          <p:nvPr/>
        </p:nvSpPr>
        <p:spPr>
          <a:xfrm>
            <a:off x="0" y="266700"/>
            <a:ext cx="12192000" cy="317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007C4A6-9201-E7BD-8531-6A874FFBEC5C}"/>
              </a:ext>
            </a:extLst>
          </p:cNvPr>
          <p:cNvSpPr txBox="1"/>
          <p:nvPr/>
        </p:nvSpPr>
        <p:spPr>
          <a:xfrm>
            <a:off x="1" y="178787"/>
            <a:ext cx="7213600" cy="5254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18034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600" dirty="0">
                <a:ln w="9525" cap="rnd" cmpd="sng" algn="ctr">
                  <a:noFill/>
                  <a:prstDash val="solid"/>
                  <a:bevel/>
                </a:ln>
                <a:solidFill>
                  <a:schemeClr val="bg1"/>
                </a:solidFill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INTRODUCCIÓN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79A9212-92EB-033F-0647-0586D9970077}"/>
              </a:ext>
            </a:extLst>
          </p:cNvPr>
          <p:cNvCxnSpPr>
            <a:cxnSpLocks/>
          </p:cNvCxnSpPr>
          <p:nvPr/>
        </p:nvCxnSpPr>
        <p:spPr>
          <a:xfrm>
            <a:off x="11802490" y="178787"/>
            <a:ext cx="389510" cy="0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7000F54-D3D2-BAF2-4A2B-CB9B6B6B7986}"/>
              </a:ext>
            </a:extLst>
          </p:cNvPr>
          <p:cNvCxnSpPr>
            <a:cxnSpLocks/>
          </p:cNvCxnSpPr>
          <p:nvPr/>
        </p:nvCxnSpPr>
        <p:spPr>
          <a:xfrm>
            <a:off x="220090" y="6617687"/>
            <a:ext cx="389510" cy="0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524DF939-C586-781A-37D6-349645EB6B61}"/>
              </a:ext>
            </a:extLst>
          </p:cNvPr>
          <p:cNvSpPr txBox="1"/>
          <p:nvPr/>
        </p:nvSpPr>
        <p:spPr>
          <a:xfrm>
            <a:off x="1101019" y="1670754"/>
            <a:ext cx="8569585" cy="75168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18034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4000" b="1" dirty="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COMERCIALIZACIÓN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E21D586-0746-A89B-DFC3-1D4610841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755" y="3726143"/>
            <a:ext cx="2603499" cy="260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24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6D53A8AD-FA4E-B0A9-ACA0-B4D923EEB6CD}"/>
              </a:ext>
            </a:extLst>
          </p:cNvPr>
          <p:cNvSpPr txBox="1"/>
          <p:nvPr/>
        </p:nvSpPr>
        <p:spPr>
          <a:xfrm>
            <a:off x="2079935" y="1734579"/>
            <a:ext cx="8569585" cy="75168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18034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4000" b="1" dirty="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OBJETIVO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E7AE97E-D0FD-4AF2-9FAA-9C13174AAF55}"/>
              </a:ext>
            </a:extLst>
          </p:cNvPr>
          <p:cNvSpPr txBox="1"/>
          <p:nvPr/>
        </p:nvSpPr>
        <p:spPr>
          <a:xfrm>
            <a:off x="3062515" y="2688966"/>
            <a:ext cx="9637485" cy="23674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s-ES"/>
            </a:defPPr>
            <a:lvl1pPr marL="457200" indent="-4572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600" b="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ES" dirty="0"/>
              <a:t>Entretenimiento</a:t>
            </a:r>
          </a:p>
          <a:p>
            <a:r>
              <a:rPr lang="es-ES" dirty="0"/>
              <a:t>Inmersión</a:t>
            </a:r>
          </a:p>
          <a:p>
            <a:r>
              <a:rPr lang="es-ES" dirty="0"/>
              <a:t>Captación</a:t>
            </a:r>
          </a:p>
          <a:p>
            <a:r>
              <a:rPr lang="es-ES" dirty="0"/>
              <a:t>Persistencia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C14767E-8375-0067-5BF9-0E6A1913879E}"/>
              </a:ext>
            </a:extLst>
          </p:cNvPr>
          <p:cNvSpPr/>
          <p:nvPr/>
        </p:nvSpPr>
        <p:spPr>
          <a:xfrm>
            <a:off x="0" y="266700"/>
            <a:ext cx="12192000" cy="317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24EE955-6C1E-384B-71C7-98D5F7D01D1D}"/>
              </a:ext>
            </a:extLst>
          </p:cNvPr>
          <p:cNvSpPr txBox="1"/>
          <p:nvPr/>
        </p:nvSpPr>
        <p:spPr>
          <a:xfrm>
            <a:off x="1" y="178787"/>
            <a:ext cx="7213600" cy="5254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18034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600" dirty="0">
                <a:ln w="9525" cap="rnd" cmpd="sng" algn="ctr">
                  <a:noFill/>
                  <a:prstDash val="solid"/>
                  <a:bevel/>
                </a:ln>
                <a:solidFill>
                  <a:schemeClr val="bg1"/>
                </a:solidFill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INTRODUCCIÓN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82E1E2E-8EBF-1E16-6BDE-5B59D99DBCFE}"/>
              </a:ext>
            </a:extLst>
          </p:cNvPr>
          <p:cNvCxnSpPr>
            <a:cxnSpLocks/>
          </p:cNvCxnSpPr>
          <p:nvPr/>
        </p:nvCxnSpPr>
        <p:spPr>
          <a:xfrm>
            <a:off x="11802490" y="178787"/>
            <a:ext cx="389510" cy="0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99BE282-5DF8-E48A-86AD-34F760542AC5}"/>
              </a:ext>
            </a:extLst>
          </p:cNvPr>
          <p:cNvCxnSpPr>
            <a:cxnSpLocks/>
          </p:cNvCxnSpPr>
          <p:nvPr/>
        </p:nvCxnSpPr>
        <p:spPr>
          <a:xfrm>
            <a:off x="220090" y="6617687"/>
            <a:ext cx="389510" cy="0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76084DA6-0E0F-B53E-1C57-5D651A78E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13364">
            <a:off x="9630115" y="2384558"/>
            <a:ext cx="717974" cy="381751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E2DE79B-047B-38B1-A9AB-4041F5F85B9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34462" y="4038600"/>
            <a:ext cx="751149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61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E7AE97E-D0FD-4AF2-9FAA-9C13174AAF55}"/>
              </a:ext>
            </a:extLst>
          </p:cNvPr>
          <p:cNvSpPr txBox="1"/>
          <p:nvPr/>
        </p:nvSpPr>
        <p:spPr>
          <a:xfrm>
            <a:off x="2165005" y="2464271"/>
            <a:ext cx="9637485" cy="298145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s-ES"/>
            </a:defPPr>
            <a:lvl1pPr marL="457200" indent="-4572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600" b="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ES" dirty="0"/>
              <a:t>Creador de personajes</a:t>
            </a:r>
          </a:p>
          <a:p>
            <a:r>
              <a:rPr lang="es-ES" dirty="0"/>
              <a:t>Reglas del juego</a:t>
            </a:r>
          </a:p>
          <a:p>
            <a:r>
              <a:rPr lang="es-ES" dirty="0"/>
              <a:t>División por fases</a:t>
            </a:r>
          </a:p>
          <a:p>
            <a:r>
              <a:rPr lang="es-ES" dirty="0"/>
              <a:t>Lenguajes y tecnologías</a:t>
            </a:r>
          </a:p>
          <a:p>
            <a:r>
              <a:rPr lang="es-ES" dirty="0"/>
              <a:t>Modo de persistencia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C041A33-702B-8A86-9079-5AC54DB934A5}"/>
              </a:ext>
            </a:extLst>
          </p:cNvPr>
          <p:cNvSpPr/>
          <p:nvPr/>
        </p:nvSpPr>
        <p:spPr>
          <a:xfrm>
            <a:off x="0" y="266700"/>
            <a:ext cx="12192000" cy="317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2B1E5BE-7A3A-F9A1-FC9C-142562A57455}"/>
              </a:ext>
            </a:extLst>
          </p:cNvPr>
          <p:cNvSpPr txBox="1"/>
          <p:nvPr/>
        </p:nvSpPr>
        <p:spPr>
          <a:xfrm>
            <a:off x="1" y="178787"/>
            <a:ext cx="7213600" cy="5254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18034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600" dirty="0">
                <a:ln w="9525" cap="rnd" cmpd="sng" algn="ctr">
                  <a:noFill/>
                  <a:prstDash val="solid"/>
                  <a:bevel/>
                </a:ln>
                <a:solidFill>
                  <a:schemeClr val="bg1"/>
                </a:solidFill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PROCESO DE CREACIÓN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C29EB77-7475-AECC-F8AC-F29211656854}"/>
              </a:ext>
            </a:extLst>
          </p:cNvPr>
          <p:cNvCxnSpPr>
            <a:cxnSpLocks/>
          </p:cNvCxnSpPr>
          <p:nvPr/>
        </p:nvCxnSpPr>
        <p:spPr>
          <a:xfrm>
            <a:off x="11802490" y="178787"/>
            <a:ext cx="389510" cy="0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5E14B1C-F8E5-BA4D-F666-71B5969E2575}"/>
              </a:ext>
            </a:extLst>
          </p:cNvPr>
          <p:cNvCxnSpPr>
            <a:cxnSpLocks/>
          </p:cNvCxnSpPr>
          <p:nvPr/>
        </p:nvCxnSpPr>
        <p:spPr>
          <a:xfrm>
            <a:off x="220090" y="6617687"/>
            <a:ext cx="389510" cy="0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D66B321B-B381-01FE-5CB0-AC535307CA7F}"/>
              </a:ext>
            </a:extLst>
          </p:cNvPr>
          <p:cNvSpPr txBox="1"/>
          <p:nvPr/>
        </p:nvSpPr>
        <p:spPr>
          <a:xfrm>
            <a:off x="926189" y="1412272"/>
            <a:ext cx="8569585" cy="75168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18034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4000" b="1" dirty="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IDEAS INICIALES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EA60338A-FB45-E988-5D9A-1343FBBF3B73}"/>
              </a:ext>
            </a:extLst>
          </p:cNvPr>
          <p:cNvGrpSpPr/>
          <p:nvPr/>
        </p:nvGrpSpPr>
        <p:grpSpPr>
          <a:xfrm>
            <a:off x="7266385" y="1383797"/>
            <a:ext cx="3635049" cy="4549674"/>
            <a:chOff x="7266385" y="1383797"/>
            <a:chExt cx="3635049" cy="4549674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2AEAD367-B114-D68A-3871-CCABCD9F5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808" y="1412272"/>
              <a:ext cx="3472626" cy="4521199"/>
            </a:xfrm>
            <a:prstGeom prst="rect">
              <a:avLst/>
            </a:prstGeom>
          </p:spPr>
        </p:pic>
        <p:sp>
          <p:nvSpPr>
            <p:cNvPr id="13" name="Cuadro de texto 2">
              <a:extLst>
                <a:ext uri="{FF2B5EF4-FFF2-40B4-BE49-F238E27FC236}">
                  <a16:creationId xmlns:a16="http://schemas.microsoft.com/office/drawing/2014/main" id="{129AC1EC-5E24-D495-C2BA-DB42ECAD90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6385" y="1383797"/>
              <a:ext cx="1009849" cy="210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indent="180340" algn="ctr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s-ES_tradnl" sz="1400" b="1" dirty="0">
                  <a:ln w="9525" cap="rnd" cmpd="sng" algn="ctr">
                    <a:noFill/>
                    <a:prstDash val="solid"/>
                    <a:bevel/>
                  </a:ln>
                  <a:effectLst>
                    <a:glow>
                      <a:srgbClr val="FFC000"/>
                    </a:glow>
                  </a:effectLst>
                  <a:latin typeface="Centaur" panose="02030504050205020304" pitchFamily="18" charset="0"/>
                  <a:ea typeface="Roboto" panose="02000000000000000000" pitchFamily="2" charset="0"/>
                  <a:cs typeface="Roboto" panose="02000000000000000000" pitchFamily="2" charset="0"/>
                </a:rPr>
                <a:t>CAVES</a:t>
              </a:r>
              <a:endParaRPr lang="es-ES" sz="1050" b="1" dirty="0">
                <a:latin typeface="Centaur" panose="02030504050205020304" pitchFamily="18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2480D01B-5F42-7D8C-6DCE-7E43DB001E13}"/>
                </a:ext>
              </a:extLst>
            </p:cNvPr>
            <p:cNvSpPr txBox="1"/>
            <p:nvPr/>
          </p:nvSpPr>
          <p:spPr>
            <a:xfrm>
              <a:off x="7859893" y="1568285"/>
              <a:ext cx="120867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_tradnl" sz="1400" b="1" dirty="0">
                  <a:ln w="9525" cap="rnd" cmpd="sng" algn="ctr">
                    <a:noFill/>
                    <a:prstDash val="solid"/>
                    <a:bevel/>
                  </a:ln>
                  <a:effectLst>
                    <a:glow>
                      <a:srgbClr val="FFC000"/>
                    </a:glow>
                  </a:effectLst>
                  <a:latin typeface="Centaur" panose="02030504050205020304" pitchFamily="18" charset="0"/>
                  <a:ea typeface="Roboto" panose="02000000000000000000" pitchFamily="2" charset="0"/>
                  <a:cs typeface="Roboto" panose="02000000000000000000" pitchFamily="2" charset="0"/>
                </a:rPr>
                <a:t>ORCS</a:t>
              </a:r>
              <a:endParaRPr lang="es-ES" dirty="0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45E60F59-C60B-1E39-0004-3225A562AB3A}"/>
                </a:ext>
              </a:extLst>
            </p:cNvPr>
            <p:cNvSpPr txBox="1"/>
            <p:nvPr/>
          </p:nvSpPr>
          <p:spPr>
            <a:xfrm>
              <a:off x="7631510" y="1493670"/>
              <a:ext cx="3853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_tradnl" sz="2400" b="1" dirty="0">
                  <a:ln w="9525" cap="rnd" cmpd="sng" algn="ctr">
                    <a:noFill/>
                    <a:prstDash val="solid"/>
                    <a:bevel/>
                  </a:ln>
                  <a:effectLst>
                    <a:glow>
                      <a:srgbClr val="FFC000"/>
                    </a:glow>
                  </a:effectLst>
                  <a:latin typeface="Centaur" panose="02030504050205020304" pitchFamily="18" charset="0"/>
                  <a:ea typeface="Roboto" panose="02000000000000000000" pitchFamily="2" charset="0"/>
                  <a:cs typeface="Roboto" panose="02000000000000000000" pitchFamily="2" charset="0"/>
                </a:rPr>
                <a:t>&amp; </a:t>
              </a:r>
              <a:endParaRPr lang="es-ES" sz="2400" dirty="0"/>
            </a:p>
          </p:txBody>
        </p:sp>
      </p:grp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2F9DCFA-EECA-54FE-FCFA-24494A96F489}"/>
              </a:ext>
            </a:extLst>
          </p:cNvPr>
          <p:cNvSpPr/>
          <p:nvPr/>
        </p:nvSpPr>
        <p:spPr>
          <a:xfrm>
            <a:off x="7493504" y="1412271"/>
            <a:ext cx="3336421" cy="4521199"/>
          </a:xfrm>
          <a:custGeom>
            <a:avLst/>
            <a:gdLst>
              <a:gd name="connsiteX0" fmla="*/ 0 w 3336421"/>
              <a:gd name="connsiteY0" fmla="*/ 0 h 4521199"/>
              <a:gd name="connsiteX1" fmla="*/ 734013 w 3336421"/>
              <a:gd name="connsiteY1" fmla="*/ 0 h 4521199"/>
              <a:gd name="connsiteX2" fmla="*/ 1334568 w 3336421"/>
              <a:gd name="connsiteY2" fmla="*/ 0 h 4521199"/>
              <a:gd name="connsiteX3" fmla="*/ 2001853 w 3336421"/>
              <a:gd name="connsiteY3" fmla="*/ 0 h 4521199"/>
              <a:gd name="connsiteX4" fmla="*/ 2635773 w 3336421"/>
              <a:gd name="connsiteY4" fmla="*/ 0 h 4521199"/>
              <a:gd name="connsiteX5" fmla="*/ 3336421 w 3336421"/>
              <a:gd name="connsiteY5" fmla="*/ 0 h 4521199"/>
              <a:gd name="connsiteX6" fmla="*/ 3336421 w 3336421"/>
              <a:gd name="connsiteY6" fmla="*/ 691098 h 4521199"/>
              <a:gd name="connsiteX7" fmla="*/ 3336421 w 3336421"/>
              <a:gd name="connsiteY7" fmla="*/ 1201347 h 4521199"/>
              <a:gd name="connsiteX8" fmla="*/ 3336421 w 3336421"/>
              <a:gd name="connsiteY8" fmla="*/ 1756809 h 4521199"/>
              <a:gd name="connsiteX9" fmla="*/ 3336421 w 3336421"/>
              <a:gd name="connsiteY9" fmla="*/ 2447906 h 4521199"/>
              <a:gd name="connsiteX10" fmla="*/ 3336421 w 3336421"/>
              <a:gd name="connsiteY10" fmla="*/ 3139004 h 4521199"/>
              <a:gd name="connsiteX11" fmla="*/ 3336421 w 3336421"/>
              <a:gd name="connsiteY11" fmla="*/ 3784889 h 4521199"/>
              <a:gd name="connsiteX12" fmla="*/ 3336421 w 3336421"/>
              <a:gd name="connsiteY12" fmla="*/ 4521199 h 4521199"/>
              <a:gd name="connsiteX13" fmla="*/ 2669137 w 3336421"/>
              <a:gd name="connsiteY13" fmla="*/ 4521199 h 4521199"/>
              <a:gd name="connsiteX14" fmla="*/ 1968488 w 3336421"/>
              <a:gd name="connsiteY14" fmla="*/ 4521199 h 4521199"/>
              <a:gd name="connsiteX15" fmla="*/ 1401297 w 3336421"/>
              <a:gd name="connsiteY15" fmla="*/ 4521199 h 4521199"/>
              <a:gd name="connsiteX16" fmla="*/ 700648 w 3336421"/>
              <a:gd name="connsiteY16" fmla="*/ 4521199 h 4521199"/>
              <a:gd name="connsiteX17" fmla="*/ 0 w 3336421"/>
              <a:gd name="connsiteY17" fmla="*/ 4521199 h 4521199"/>
              <a:gd name="connsiteX18" fmla="*/ 0 w 3336421"/>
              <a:gd name="connsiteY18" fmla="*/ 3965737 h 4521199"/>
              <a:gd name="connsiteX19" fmla="*/ 0 w 3336421"/>
              <a:gd name="connsiteY19" fmla="*/ 3274640 h 4521199"/>
              <a:gd name="connsiteX20" fmla="*/ 0 w 3336421"/>
              <a:gd name="connsiteY20" fmla="*/ 2628754 h 4521199"/>
              <a:gd name="connsiteX21" fmla="*/ 0 w 3336421"/>
              <a:gd name="connsiteY21" fmla="*/ 2118505 h 4521199"/>
              <a:gd name="connsiteX22" fmla="*/ 0 w 3336421"/>
              <a:gd name="connsiteY22" fmla="*/ 1427407 h 4521199"/>
              <a:gd name="connsiteX23" fmla="*/ 0 w 3336421"/>
              <a:gd name="connsiteY23" fmla="*/ 826734 h 4521199"/>
              <a:gd name="connsiteX24" fmla="*/ 0 w 3336421"/>
              <a:gd name="connsiteY24" fmla="*/ 0 h 452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336421" h="4521199" extrusionOk="0">
                <a:moveTo>
                  <a:pt x="0" y="0"/>
                </a:moveTo>
                <a:cubicBezTo>
                  <a:pt x="324593" y="-13979"/>
                  <a:pt x="418931" y="-21596"/>
                  <a:pt x="734013" y="0"/>
                </a:cubicBezTo>
                <a:cubicBezTo>
                  <a:pt x="1049095" y="21596"/>
                  <a:pt x="1094342" y="-4820"/>
                  <a:pt x="1334568" y="0"/>
                </a:cubicBezTo>
                <a:cubicBezTo>
                  <a:pt x="1574794" y="4820"/>
                  <a:pt x="1820762" y="23728"/>
                  <a:pt x="2001853" y="0"/>
                </a:cubicBezTo>
                <a:cubicBezTo>
                  <a:pt x="2182945" y="-23728"/>
                  <a:pt x="2494310" y="-4205"/>
                  <a:pt x="2635773" y="0"/>
                </a:cubicBezTo>
                <a:cubicBezTo>
                  <a:pt x="2777236" y="4205"/>
                  <a:pt x="3160706" y="-6161"/>
                  <a:pt x="3336421" y="0"/>
                </a:cubicBezTo>
                <a:cubicBezTo>
                  <a:pt x="3326941" y="279695"/>
                  <a:pt x="3338988" y="427565"/>
                  <a:pt x="3336421" y="691098"/>
                </a:cubicBezTo>
                <a:cubicBezTo>
                  <a:pt x="3333854" y="954631"/>
                  <a:pt x="3330656" y="1059355"/>
                  <a:pt x="3336421" y="1201347"/>
                </a:cubicBezTo>
                <a:cubicBezTo>
                  <a:pt x="3342186" y="1343339"/>
                  <a:pt x="3338491" y="1526916"/>
                  <a:pt x="3336421" y="1756809"/>
                </a:cubicBezTo>
                <a:cubicBezTo>
                  <a:pt x="3334351" y="1986702"/>
                  <a:pt x="3332493" y="2119084"/>
                  <a:pt x="3336421" y="2447906"/>
                </a:cubicBezTo>
                <a:cubicBezTo>
                  <a:pt x="3340349" y="2776728"/>
                  <a:pt x="3367053" y="2837053"/>
                  <a:pt x="3336421" y="3139004"/>
                </a:cubicBezTo>
                <a:cubicBezTo>
                  <a:pt x="3305789" y="3440955"/>
                  <a:pt x="3335366" y="3525669"/>
                  <a:pt x="3336421" y="3784889"/>
                </a:cubicBezTo>
                <a:cubicBezTo>
                  <a:pt x="3337476" y="4044110"/>
                  <a:pt x="3312536" y="4202554"/>
                  <a:pt x="3336421" y="4521199"/>
                </a:cubicBezTo>
                <a:cubicBezTo>
                  <a:pt x="3145052" y="4534088"/>
                  <a:pt x="2821682" y="4532620"/>
                  <a:pt x="2669137" y="4521199"/>
                </a:cubicBezTo>
                <a:cubicBezTo>
                  <a:pt x="2516592" y="4509778"/>
                  <a:pt x="2142379" y="4501040"/>
                  <a:pt x="1968488" y="4521199"/>
                </a:cubicBezTo>
                <a:cubicBezTo>
                  <a:pt x="1794597" y="4541358"/>
                  <a:pt x="1679881" y="4532509"/>
                  <a:pt x="1401297" y="4521199"/>
                </a:cubicBezTo>
                <a:cubicBezTo>
                  <a:pt x="1122713" y="4509889"/>
                  <a:pt x="980530" y="4500201"/>
                  <a:pt x="700648" y="4521199"/>
                </a:cubicBezTo>
                <a:cubicBezTo>
                  <a:pt x="420766" y="4542197"/>
                  <a:pt x="286585" y="4502175"/>
                  <a:pt x="0" y="4521199"/>
                </a:cubicBezTo>
                <a:cubicBezTo>
                  <a:pt x="-14354" y="4279240"/>
                  <a:pt x="19367" y="4155622"/>
                  <a:pt x="0" y="3965737"/>
                </a:cubicBezTo>
                <a:cubicBezTo>
                  <a:pt x="-19367" y="3775852"/>
                  <a:pt x="27343" y="3442034"/>
                  <a:pt x="0" y="3274640"/>
                </a:cubicBezTo>
                <a:cubicBezTo>
                  <a:pt x="-27343" y="3107246"/>
                  <a:pt x="29264" y="2949523"/>
                  <a:pt x="0" y="2628754"/>
                </a:cubicBezTo>
                <a:cubicBezTo>
                  <a:pt x="-29264" y="2307985"/>
                  <a:pt x="6086" y="2230915"/>
                  <a:pt x="0" y="2118505"/>
                </a:cubicBezTo>
                <a:cubicBezTo>
                  <a:pt x="-6086" y="2006095"/>
                  <a:pt x="26891" y="1602074"/>
                  <a:pt x="0" y="1427407"/>
                </a:cubicBezTo>
                <a:cubicBezTo>
                  <a:pt x="-26891" y="1252740"/>
                  <a:pt x="-27223" y="1094525"/>
                  <a:pt x="0" y="826734"/>
                </a:cubicBezTo>
                <a:cubicBezTo>
                  <a:pt x="27223" y="558943"/>
                  <a:pt x="10086" y="396718"/>
                  <a:pt x="0" y="0"/>
                </a:cubicBezTo>
                <a:close/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890516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5890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E7AE97E-D0FD-4AF2-9FAA-9C13174AAF55}"/>
              </a:ext>
            </a:extLst>
          </p:cNvPr>
          <p:cNvSpPr txBox="1"/>
          <p:nvPr/>
        </p:nvSpPr>
        <p:spPr>
          <a:xfrm>
            <a:off x="1470654" y="2204768"/>
            <a:ext cx="9637485" cy="35954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s-ES"/>
            </a:defPPr>
            <a:lvl1pPr marL="457200" indent="-4572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600" b="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ES" dirty="0"/>
              <a:t>Java</a:t>
            </a:r>
          </a:p>
          <a:p>
            <a:r>
              <a:rPr lang="es-ES" dirty="0"/>
              <a:t>Javascript</a:t>
            </a:r>
          </a:p>
          <a:p>
            <a:r>
              <a:rPr lang="es-ES" dirty="0"/>
              <a:t>Bootstrap</a:t>
            </a:r>
          </a:p>
          <a:p>
            <a:r>
              <a:rPr lang="es-ES" dirty="0"/>
              <a:t>MySQL</a:t>
            </a:r>
          </a:p>
          <a:p>
            <a:r>
              <a:rPr lang="es-ES" dirty="0"/>
              <a:t>Hibernate</a:t>
            </a:r>
          </a:p>
          <a:p>
            <a:r>
              <a:rPr lang="es-ES" dirty="0"/>
              <a:t>Apache Tomcat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AC58BD-D97F-7A8C-B160-36EB9650AB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099" y="3088777"/>
            <a:ext cx="1538648" cy="154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367E9C5-18B4-D57F-B79D-EE9264BBF4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897" y="4407174"/>
            <a:ext cx="1737001" cy="1738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62008E94-B47C-017A-A869-A785C121E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602" y="1753659"/>
            <a:ext cx="2461895" cy="732414"/>
          </a:xfrm>
          <a:prstGeom prst="rect">
            <a:avLst/>
          </a:prstGeom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08EACD7F-C696-30C5-C7A0-B54F0459A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523" y="1581778"/>
            <a:ext cx="2158238" cy="2158238"/>
          </a:xfrm>
          <a:prstGeom prst="rect">
            <a:avLst/>
          </a:prstGeom>
        </p:spPr>
      </p:pic>
      <p:pic>
        <p:nvPicPr>
          <p:cNvPr id="14" name="Imagen 13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08906037-77DA-05F5-4BED-569653DBF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045" y="4491565"/>
            <a:ext cx="1737001" cy="1737001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BA9E6309-345C-EC76-1183-AA63B77303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157" y="2836196"/>
            <a:ext cx="1631559" cy="130524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83F18FF4-79E1-17D4-291F-D3F8448C24B1}"/>
              </a:ext>
            </a:extLst>
          </p:cNvPr>
          <p:cNvSpPr/>
          <p:nvPr/>
        </p:nvSpPr>
        <p:spPr>
          <a:xfrm>
            <a:off x="0" y="266700"/>
            <a:ext cx="12192000" cy="317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B4F5BF5-28CA-D65D-A82F-00A3F6C1B146}"/>
              </a:ext>
            </a:extLst>
          </p:cNvPr>
          <p:cNvSpPr txBox="1"/>
          <p:nvPr/>
        </p:nvSpPr>
        <p:spPr>
          <a:xfrm>
            <a:off x="1" y="178787"/>
            <a:ext cx="7213600" cy="5254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18034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600" dirty="0">
                <a:ln w="9525" cap="rnd" cmpd="sng" algn="ctr">
                  <a:noFill/>
                  <a:prstDash val="solid"/>
                  <a:bevel/>
                </a:ln>
                <a:solidFill>
                  <a:schemeClr val="bg1"/>
                </a:solidFill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PROCESO DE CREACIÓN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7CD6B4C-594F-15FD-EF77-B4F9B7333078}"/>
              </a:ext>
            </a:extLst>
          </p:cNvPr>
          <p:cNvCxnSpPr>
            <a:cxnSpLocks/>
          </p:cNvCxnSpPr>
          <p:nvPr/>
        </p:nvCxnSpPr>
        <p:spPr>
          <a:xfrm>
            <a:off x="11802490" y="178787"/>
            <a:ext cx="389510" cy="0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B43616-FF1B-ACFA-4C8E-1CEA10340FFD}"/>
              </a:ext>
            </a:extLst>
          </p:cNvPr>
          <p:cNvCxnSpPr>
            <a:cxnSpLocks/>
          </p:cNvCxnSpPr>
          <p:nvPr/>
        </p:nvCxnSpPr>
        <p:spPr>
          <a:xfrm>
            <a:off x="220090" y="6617687"/>
            <a:ext cx="389510" cy="0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2ADD23E-7AC1-3EB7-5A2F-A9347FB3992D}"/>
              </a:ext>
            </a:extLst>
          </p:cNvPr>
          <p:cNvSpPr txBox="1"/>
          <p:nvPr/>
        </p:nvSpPr>
        <p:spPr>
          <a:xfrm>
            <a:off x="414845" y="1280613"/>
            <a:ext cx="8569585" cy="75168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18034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4000" b="1" dirty="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TECNOLOGÍAS</a:t>
            </a:r>
          </a:p>
        </p:txBody>
      </p:sp>
    </p:spTree>
    <p:extLst>
      <p:ext uri="{BB962C8B-B14F-4D97-AF65-F5344CB8AC3E}">
        <p14:creationId xmlns:p14="http://schemas.microsoft.com/office/powerpoint/2010/main" val="3492500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E7AE97E-D0FD-4AF2-9FAA-9C13174AAF55}"/>
              </a:ext>
            </a:extLst>
          </p:cNvPr>
          <p:cNvSpPr txBox="1"/>
          <p:nvPr/>
        </p:nvSpPr>
        <p:spPr>
          <a:xfrm>
            <a:off x="1627415" y="2667000"/>
            <a:ext cx="9637485" cy="17534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s-ES"/>
            </a:defPPr>
            <a:lvl1pPr marL="457200" indent="-4572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600" b="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ES" dirty="0"/>
              <a:t>Fase 0: Sistema de login</a:t>
            </a:r>
          </a:p>
          <a:p>
            <a:r>
              <a:rPr lang="es-ES" dirty="0"/>
              <a:t>Fase 1: Sistema de creación de personajes</a:t>
            </a:r>
          </a:p>
          <a:p>
            <a:r>
              <a:rPr lang="es-ES" dirty="0"/>
              <a:t>Fase 2: Sistema de juego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5D1377D-6359-5D8F-8296-0907D8DCD7A8}"/>
              </a:ext>
            </a:extLst>
          </p:cNvPr>
          <p:cNvSpPr/>
          <p:nvPr/>
        </p:nvSpPr>
        <p:spPr>
          <a:xfrm>
            <a:off x="0" y="266700"/>
            <a:ext cx="12192000" cy="317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B539582-80F9-D7C9-FE28-DF903262EE35}"/>
              </a:ext>
            </a:extLst>
          </p:cNvPr>
          <p:cNvSpPr txBox="1"/>
          <p:nvPr/>
        </p:nvSpPr>
        <p:spPr>
          <a:xfrm>
            <a:off x="1" y="178787"/>
            <a:ext cx="7213600" cy="5254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18034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600" dirty="0">
                <a:ln w="9525" cap="rnd" cmpd="sng" algn="ctr">
                  <a:noFill/>
                  <a:prstDash val="solid"/>
                  <a:bevel/>
                </a:ln>
                <a:solidFill>
                  <a:schemeClr val="bg1"/>
                </a:solidFill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PROCESO DE CREACIÓN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2A1A5E7D-70AE-F5BD-E171-3153AF6FDAA7}"/>
              </a:ext>
            </a:extLst>
          </p:cNvPr>
          <p:cNvCxnSpPr>
            <a:cxnSpLocks/>
          </p:cNvCxnSpPr>
          <p:nvPr/>
        </p:nvCxnSpPr>
        <p:spPr>
          <a:xfrm>
            <a:off x="11802490" y="178787"/>
            <a:ext cx="389510" cy="0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37CFEBC-7193-262A-7D38-7F4448AFF3AD}"/>
              </a:ext>
            </a:extLst>
          </p:cNvPr>
          <p:cNvCxnSpPr>
            <a:cxnSpLocks/>
          </p:cNvCxnSpPr>
          <p:nvPr/>
        </p:nvCxnSpPr>
        <p:spPr>
          <a:xfrm>
            <a:off x="220090" y="6617687"/>
            <a:ext cx="389510" cy="0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2EAACEA9-4016-B16C-CCDA-DCFE5C9641A9}"/>
              </a:ext>
            </a:extLst>
          </p:cNvPr>
          <p:cNvSpPr txBox="1"/>
          <p:nvPr/>
        </p:nvSpPr>
        <p:spPr>
          <a:xfrm>
            <a:off x="1074607" y="1560910"/>
            <a:ext cx="8569585" cy="75168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18034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4000" b="1" dirty="0">
                <a:ln w="9525" cap="rnd" cmpd="sng" algn="ctr">
                  <a:noFill/>
                  <a:prstDash val="solid"/>
                  <a:bevel/>
                </a:ln>
                <a:effectLst>
                  <a:glow>
                    <a:srgbClr val="FFC000"/>
                  </a:glow>
                </a:effectLst>
                <a:latin typeface="Abadi Extra Light" panose="020B02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FASES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658F317-469B-7DA0-E2D9-F30D5A0430B9}"/>
              </a:ext>
            </a:extLst>
          </p:cNvPr>
          <p:cNvGrpSpPr/>
          <p:nvPr/>
        </p:nvGrpSpPr>
        <p:grpSpPr>
          <a:xfrm>
            <a:off x="9182100" y="2968263"/>
            <a:ext cx="2082800" cy="3105150"/>
            <a:chOff x="8915400" y="2032000"/>
            <a:chExt cx="2705100" cy="4000500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287925D6-44CB-3AEC-A00A-E5E820A4E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5330" y="2312591"/>
              <a:ext cx="2317526" cy="3513270"/>
            </a:xfrm>
            <a:custGeom>
              <a:avLst/>
              <a:gdLst>
                <a:gd name="connsiteX0" fmla="*/ 0 w 1784386"/>
                <a:gd name="connsiteY0" fmla="*/ 0 h 2726967"/>
                <a:gd name="connsiteX1" fmla="*/ 559108 w 1784386"/>
                <a:gd name="connsiteY1" fmla="*/ 0 h 2726967"/>
                <a:gd name="connsiteX2" fmla="*/ 1118215 w 1784386"/>
                <a:gd name="connsiteY2" fmla="*/ 0 h 2726967"/>
                <a:gd name="connsiteX3" fmla="*/ 1784386 w 1784386"/>
                <a:gd name="connsiteY3" fmla="*/ 0 h 2726967"/>
                <a:gd name="connsiteX4" fmla="*/ 1784386 w 1784386"/>
                <a:gd name="connsiteY4" fmla="*/ 709011 h 2726967"/>
                <a:gd name="connsiteX5" fmla="*/ 1784386 w 1784386"/>
                <a:gd name="connsiteY5" fmla="*/ 1418023 h 2726967"/>
                <a:gd name="connsiteX6" fmla="*/ 1784386 w 1784386"/>
                <a:gd name="connsiteY6" fmla="*/ 2017956 h 2726967"/>
                <a:gd name="connsiteX7" fmla="*/ 1784386 w 1784386"/>
                <a:gd name="connsiteY7" fmla="*/ 2726967 h 2726967"/>
                <a:gd name="connsiteX8" fmla="*/ 1243122 w 1784386"/>
                <a:gd name="connsiteY8" fmla="*/ 2726967 h 2726967"/>
                <a:gd name="connsiteX9" fmla="*/ 701858 w 1784386"/>
                <a:gd name="connsiteY9" fmla="*/ 2726967 h 2726967"/>
                <a:gd name="connsiteX10" fmla="*/ 0 w 1784386"/>
                <a:gd name="connsiteY10" fmla="*/ 2726967 h 2726967"/>
                <a:gd name="connsiteX11" fmla="*/ 0 w 1784386"/>
                <a:gd name="connsiteY11" fmla="*/ 2072495 h 2726967"/>
                <a:gd name="connsiteX12" fmla="*/ 0 w 1784386"/>
                <a:gd name="connsiteY12" fmla="*/ 1445293 h 2726967"/>
                <a:gd name="connsiteX13" fmla="*/ 0 w 1784386"/>
                <a:gd name="connsiteY13" fmla="*/ 736281 h 2726967"/>
                <a:gd name="connsiteX14" fmla="*/ 0 w 1784386"/>
                <a:gd name="connsiteY14" fmla="*/ 0 h 272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84386" h="2726967" fill="none" extrusionOk="0">
                  <a:moveTo>
                    <a:pt x="0" y="0"/>
                  </a:moveTo>
                  <a:cubicBezTo>
                    <a:pt x="154387" y="27779"/>
                    <a:pt x="332171" y="20494"/>
                    <a:pt x="559108" y="0"/>
                  </a:cubicBezTo>
                  <a:cubicBezTo>
                    <a:pt x="786045" y="-20494"/>
                    <a:pt x="875969" y="3678"/>
                    <a:pt x="1118215" y="0"/>
                  </a:cubicBezTo>
                  <a:cubicBezTo>
                    <a:pt x="1360461" y="-3678"/>
                    <a:pt x="1457406" y="-1650"/>
                    <a:pt x="1784386" y="0"/>
                  </a:cubicBezTo>
                  <a:cubicBezTo>
                    <a:pt x="1774806" y="215104"/>
                    <a:pt x="1804489" y="369488"/>
                    <a:pt x="1784386" y="709011"/>
                  </a:cubicBezTo>
                  <a:cubicBezTo>
                    <a:pt x="1764283" y="1048534"/>
                    <a:pt x="1779378" y="1111519"/>
                    <a:pt x="1784386" y="1418023"/>
                  </a:cubicBezTo>
                  <a:cubicBezTo>
                    <a:pt x="1789394" y="1724527"/>
                    <a:pt x="1755507" y="1778281"/>
                    <a:pt x="1784386" y="2017956"/>
                  </a:cubicBezTo>
                  <a:cubicBezTo>
                    <a:pt x="1813265" y="2257631"/>
                    <a:pt x="1786782" y="2441177"/>
                    <a:pt x="1784386" y="2726967"/>
                  </a:cubicBezTo>
                  <a:cubicBezTo>
                    <a:pt x="1521885" y="2748859"/>
                    <a:pt x="1485054" y="2703875"/>
                    <a:pt x="1243122" y="2726967"/>
                  </a:cubicBezTo>
                  <a:cubicBezTo>
                    <a:pt x="1001190" y="2750059"/>
                    <a:pt x="852011" y="2738665"/>
                    <a:pt x="701858" y="2726967"/>
                  </a:cubicBezTo>
                  <a:cubicBezTo>
                    <a:pt x="551705" y="2715269"/>
                    <a:pt x="158604" y="2722472"/>
                    <a:pt x="0" y="2726967"/>
                  </a:cubicBezTo>
                  <a:cubicBezTo>
                    <a:pt x="-21647" y="2529939"/>
                    <a:pt x="17915" y="2223197"/>
                    <a:pt x="0" y="2072495"/>
                  </a:cubicBezTo>
                  <a:cubicBezTo>
                    <a:pt x="-17915" y="1921793"/>
                    <a:pt x="22410" y="1638868"/>
                    <a:pt x="0" y="1445293"/>
                  </a:cubicBezTo>
                  <a:cubicBezTo>
                    <a:pt x="-22410" y="1251718"/>
                    <a:pt x="-3265" y="1040244"/>
                    <a:pt x="0" y="736281"/>
                  </a:cubicBezTo>
                  <a:cubicBezTo>
                    <a:pt x="3265" y="432318"/>
                    <a:pt x="-30163" y="270552"/>
                    <a:pt x="0" y="0"/>
                  </a:cubicBezTo>
                  <a:close/>
                </a:path>
                <a:path w="1784386" h="2726967" stroke="0" extrusionOk="0">
                  <a:moveTo>
                    <a:pt x="0" y="0"/>
                  </a:moveTo>
                  <a:cubicBezTo>
                    <a:pt x="240889" y="24346"/>
                    <a:pt x="392865" y="28205"/>
                    <a:pt x="594795" y="0"/>
                  </a:cubicBezTo>
                  <a:cubicBezTo>
                    <a:pt x="796725" y="-28205"/>
                    <a:pt x="918411" y="-6902"/>
                    <a:pt x="1207435" y="0"/>
                  </a:cubicBezTo>
                  <a:cubicBezTo>
                    <a:pt x="1496459" y="6902"/>
                    <a:pt x="1585267" y="7110"/>
                    <a:pt x="1784386" y="0"/>
                  </a:cubicBezTo>
                  <a:cubicBezTo>
                    <a:pt x="1756704" y="291406"/>
                    <a:pt x="1786541" y="514377"/>
                    <a:pt x="1784386" y="681742"/>
                  </a:cubicBezTo>
                  <a:cubicBezTo>
                    <a:pt x="1782231" y="849107"/>
                    <a:pt x="1768464" y="1084014"/>
                    <a:pt x="1784386" y="1418023"/>
                  </a:cubicBezTo>
                  <a:cubicBezTo>
                    <a:pt x="1800308" y="1752032"/>
                    <a:pt x="1828355" y="2141660"/>
                    <a:pt x="1784386" y="2726967"/>
                  </a:cubicBezTo>
                  <a:cubicBezTo>
                    <a:pt x="1536781" y="2721715"/>
                    <a:pt x="1357904" y="2734624"/>
                    <a:pt x="1243122" y="2726967"/>
                  </a:cubicBezTo>
                  <a:cubicBezTo>
                    <a:pt x="1128340" y="2719310"/>
                    <a:pt x="793659" y="2705361"/>
                    <a:pt x="630483" y="2726967"/>
                  </a:cubicBezTo>
                  <a:cubicBezTo>
                    <a:pt x="467307" y="2748573"/>
                    <a:pt x="297850" y="2715426"/>
                    <a:pt x="0" y="2726967"/>
                  </a:cubicBezTo>
                  <a:cubicBezTo>
                    <a:pt x="-32223" y="2379360"/>
                    <a:pt x="2179" y="2261560"/>
                    <a:pt x="0" y="2017956"/>
                  </a:cubicBezTo>
                  <a:cubicBezTo>
                    <a:pt x="-2179" y="1774352"/>
                    <a:pt x="22323" y="1449683"/>
                    <a:pt x="0" y="1281674"/>
                  </a:cubicBezTo>
                  <a:cubicBezTo>
                    <a:pt x="-22323" y="1113665"/>
                    <a:pt x="-18195" y="526395"/>
                    <a:pt x="0" y="0"/>
                  </a:cubicBezTo>
                  <a:close/>
                </a:path>
              </a:pathLst>
            </a:custGeom>
            <a:ln>
              <a:noFill/>
              <a:extLst>
                <a:ext uri="{C807C97D-BFC1-408E-A445-0C87EB9F89A2}">
                  <ask:lineSketchStyleProps xmlns:ask="http://schemas.microsoft.com/office/drawing/2018/sketchyshapes" sd="395075623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48DFB70D-1591-E56C-C4E2-B31996D5044D}"/>
                </a:ext>
              </a:extLst>
            </p:cNvPr>
            <p:cNvSpPr/>
            <p:nvPr/>
          </p:nvSpPr>
          <p:spPr>
            <a:xfrm>
              <a:off x="8915400" y="2032000"/>
              <a:ext cx="2705100" cy="4000500"/>
            </a:xfrm>
            <a:custGeom>
              <a:avLst/>
              <a:gdLst>
                <a:gd name="connsiteX0" fmla="*/ 0 w 2082800"/>
                <a:gd name="connsiteY0" fmla="*/ 0 h 3105150"/>
                <a:gd name="connsiteX1" fmla="*/ 735923 w 2082800"/>
                <a:gd name="connsiteY1" fmla="*/ 0 h 3105150"/>
                <a:gd name="connsiteX2" fmla="*/ 1388533 w 2082800"/>
                <a:gd name="connsiteY2" fmla="*/ 0 h 3105150"/>
                <a:gd name="connsiteX3" fmla="*/ 2082800 w 2082800"/>
                <a:gd name="connsiteY3" fmla="*/ 0 h 3105150"/>
                <a:gd name="connsiteX4" fmla="*/ 2082800 w 2082800"/>
                <a:gd name="connsiteY4" fmla="*/ 589979 h 3105150"/>
                <a:gd name="connsiteX5" fmla="*/ 2082800 w 2082800"/>
                <a:gd name="connsiteY5" fmla="*/ 1211009 h 3105150"/>
                <a:gd name="connsiteX6" fmla="*/ 2082800 w 2082800"/>
                <a:gd name="connsiteY6" fmla="*/ 1738884 h 3105150"/>
                <a:gd name="connsiteX7" fmla="*/ 2082800 w 2082800"/>
                <a:gd name="connsiteY7" fmla="*/ 2266760 h 3105150"/>
                <a:gd name="connsiteX8" fmla="*/ 2082800 w 2082800"/>
                <a:gd name="connsiteY8" fmla="*/ 3105150 h 3105150"/>
                <a:gd name="connsiteX9" fmla="*/ 1367705 w 2082800"/>
                <a:gd name="connsiteY9" fmla="*/ 3105150 h 3105150"/>
                <a:gd name="connsiteX10" fmla="*/ 652611 w 2082800"/>
                <a:gd name="connsiteY10" fmla="*/ 3105150 h 3105150"/>
                <a:gd name="connsiteX11" fmla="*/ 0 w 2082800"/>
                <a:gd name="connsiteY11" fmla="*/ 3105150 h 3105150"/>
                <a:gd name="connsiteX12" fmla="*/ 0 w 2082800"/>
                <a:gd name="connsiteY12" fmla="*/ 2577275 h 3105150"/>
                <a:gd name="connsiteX13" fmla="*/ 0 w 2082800"/>
                <a:gd name="connsiteY13" fmla="*/ 2049399 h 3105150"/>
                <a:gd name="connsiteX14" fmla="*/ 0 w 2082800"/>
                <a:gd name="connsiteY14" fmla="*/ 1490472 h 3105150"/>
                <a:gd name="connsiteX15" fmla="*/ 0 w 2082800"/>
                <a:gd name="connsiteY15" fmla="*/ 900494 h 3105150"/>
                <a:gd name="connsiteX16" fmla="*/ 0 w 2082800"/>
                <a:gd name="connsiteY16" fmla="*/ 0 h 31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82800" h="3105150" extrusionOk="0">
                  <a:moveTo>
                    <a:pt x="0" y="0"/>
                  </a:moveTo>
                  <a:cubicBezTo>
                    <a:pt x="193303" y="34439"/>
                    <a:pt x="375168" y="12269"/>
                    <a:pt x="735923" y="0"/>
                  </a:cubicBezTo>
                  <a:cubicBezTo>
                    <a:pt x="1096678" y="-12269"/>
                    <a:pt x="1184534" y="6529"/>
                    <a:pt x="1388533" y="0"/>
                  </a:cubicBezTo>
                  <a:cubicBezTo>
                    <a:pt x="1592532" y="-6529"/>
                    <a:pt x="1878733" y="25842"/>
                    <a:pt x="2082800" y="0"/>
                  </a:cubicBezTo>
                  <a:cubicBezTo>
                    <a:pt x="2070769" y="214546"/>
                    <a:pt x="2088151" y="450391"/>
                    <a:pt x="2082800" y="589979"/>
                  </a:cubicBezTo>
                  <a:cubicBezTo>
                    <a:pt x="2077449" y="729567"/>
                    <a:pt x="2079272" y="1080508"/>
                    <a:pt x="2082800" y="1211009"/>
                  </a:cubicBezTo>
                  <a:cubicBezTo>
                    <a:pt x="2086329" y="1341510"/>
                    <a:pt x="2082001" y="1484798"/>
                    <a:pt x="2082800" y="1738884"/>
                  </a:cubicBezTo>
                  <a:cubicBezTo>
                    <a:pt x="2083599" y="1992971"/>
                    <a:pt x="2105941" y="2063623"/>
                    <a:pt x="2082800" y="2266760"/>
                  </a:cubicBezTo>
                  <a:cubicBezTo>
                    <a:pt x="2059659" y="2469897"/>
                    <a:pt x="2086889" y="2762423"/>
                    <a:pt x="2082800" y="3105150"/>
                  </a:cubicBezTo>
                  <a:cubicBezTo>
                    <a:pt x="1860086" y="3113898"/>
                    <a:pt x="1519327" y="3072576"/>
                    <a:pt x="1367705" y="3105150"/>
                  </a:cubicBezTo>
                  <a:cubicBezTo>
                    <a:pt x="1216083" y="3137724"/>
                    <a:pt x="922289" y="3110600"/>
                    <a:pt x="652611" y="3105150"/>
                  </a:cubicBezTo>
                  <a:cubicBezTo>
                    <a:pt x="382933" y="3099700"/>
                    <a:pt x="250165" y="3112593"/>
                    <a:pt x="0" y="3105150"/>
                  </a:cubicBezTo>
                  <a:cubicBezTo>
                    <a:pt x="10900" y="2972110"/>
                    <a:pt x="7081" y="2831958"/>
                    <a:pt x="0" y="2577275"/>
                  </a:cubicBezTo>
                  <a:cubicBezTo>
                    <a:pt x="-7081" y="2322593"/>
                    <a:pt x="25514" y="2178411"/>
                    <a:pt x="0" y="2049399"/>
                  </a:cubicBezTo>
                  <a:cubicBezTo>
                    <a:pt x="-25514" y="1920387"/>
                    <a:pt x="1802" y="1680283"/>
                    <a:pt x="0" y="1490472"/>
                  </a:cubicBezTo>
                  <a:cubicBezTo>
                    <a:pt x="-1802" y="1300661"/>
                    <a:pt x="-9998" y="1159376"/>
                    <a:pt x="0" y="900494"/>
                  </a:cubicBezTo>
                  <a:cubicBezTo>
                    <a:pt x="9998" y="641612"/>
                    <a:pt x="-21351" y="37094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890516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98867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208</Words>
  <Application>Microsoft Office PowerPoint</Application>
  <PresentationFormat>Panorámica</PresentationFormat>
  <Paragraphs>97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Abadi Extra Light</vt:lpstr>
      <vt:lpstr>Arial</vt:lpstr>
      <vt:lpstr>Calibri</vt:lpstr>
      <vt:lpstr>Calibri Light</vt:lpstr>
      <vt:lpstr>Centaur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Ricki SanCor</dc:creator>
  <cp:lastModifiedBy>Irene Castrillo Barbudo</cp:lastModifiedBy>
  <cp:revision>15</cp:revision>
  <dcterms:created xsi:type="dcterms:W3CDTF">2023-06-19T12:35:14Z</dcterms:created>
  <dcterms:modified xsi:type="dcterms:W3CDTF">2023-06-19T19:05:34Z</dcterms:modified>
</cp:coreProperties>
</file>